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0" r:id="rId4"/>
    <p:sldId id="282" r:id="rId5"/>
    <p:sldId id="284" r:id="rId6"/>
    <p:sldId id="290" r:id="rId7"/>
    <p:sldId id="291" r:id="rId8"/>
    <p:sldId id="292" r:id="rId9"/>
    <p:sldId id="293" r:id="rId10"/>
    <p:sldId id="279" r:id="rId11"/>
    <p:sldId id="294" r:id="rId12"/>
    <p:sldId id="295" r:id="rId13"/>
    <p:sldId id="296" r:id="rId14"/>
    <p:sldId id="297" r:id="rId15"/>
    <p:sldId id="298" r:id="rId16"/>
    <p:sldId id="307" r:id="rId17"/>
    <p:sldId id="306" r:id="rId18"/>
    <p:sldId id="308" r:id="rId19"/>
    <p:sldId id="309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276" r:id="rId2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8DDF"/>
    <a:srgbClr val="46B9D4"/>
    <a:srgbClr val="661E68"/>
    <a:srgbClr val="A96F35"/>
    <a:srgbClr val="000066"/>
    <a:srgbClr val="B334B6"/>
    <a:srgbClr val="00FFFF"/>
    <a:srgbClr val="3399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ъл стил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ъл стил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Среден стил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ен стил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Rectangle 18"/>
          <p:cNvSpPr>
            <a:spLocks noChangeArrowheads="1"/>
          </p:cNvSpPr>
          <p:nvPr/>
        </p:nvSpPr>
        <p:spPr bwMode="ltGray">
          <a:xfrm>
            <a:off x="0" y="4652963"/>
            <a:ext cx="9144000" cy="2232025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ltGray">
          <a:xfrm>
            <a:off x="7885113" y="47259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ltGray">
          <a:xfrm>
            <a:off x="8316913" y="47259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6" name="Oval 24"/>
          <p:cNvSpPr>
            <a:spLocks noChangeArrowheads="1"/>
          </p:cNvSpPr>
          <p:nvPr/>
        </p:nvSpPr>
        <p:spPr bwMode="ltGray">
          <a:xfrm>
            <a:off x="8748713" y="47259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7885113" y="51577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8" name="Oval 26"/>
          <p:cNvSpPr>
            <a:spLocks noChangeArrowheads="1"/>
          </p:cNvSpPr>
          <p:nvPr/>
        </p:nvSpPr>
        <p:spPr bwMode="ltGray">
          <a:xfrm>
            <a:off x="8316913" y="51577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99" name="Oval 27"/>
          <p:cNvSpPr>
            <a:spLocks noChangeArrowheads="1"/>
          </p:cNvSpPr>
          <p:nvPr/>
        </p:nvSpPr>
        <p:spPr bwMode="ltGray">
          <a:xfrm>
            <a:off x="8748713" y="51577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0" name="Oval 28"/>
          <p:cNvSpPr>
            <a:spLocks noChangeArrowheads="1"/>
          </p:cNvSpPr>
          <p:nvPr/>
        </p:nvSpPr>
        <p:spPr bwMode="ltGray">
          <a:xfrm>
            <a:off x="7885113" y="55880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1" name="Oval 29"/>
          <p:cNvSpPr>
            <a:spLocks noChangeArrowheads="1"/>
          </p:cNvSpPr>
          <p:nvPr/>
        </p:nvSpPr>
        <p:spPr bwMode="ltGray">
          <a:xfrm>
            <a:off x="8316913" y="55880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2" name="Oval 30"/>
          <p:cNvSpPr>
            <a:spLocks noChangeArrowheads="1"/>
          </p:cNvSpPr>
          <p:nvPr/>
        </p:nvSpPr>
        <p:spPr bwMode="ltGray">
          <a:xfrm>
            <a:off x="8748713" y="55880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3" name="Oval 31"/>
          <p:cNvSpPr>
            <a:spLocks noChangeArrowheads="1"/>
          </p:cNvSpPr>
          <p:nvPr/>
        </p:nvSpPr>
        <p:spPr bwMode="ltGray">
          <a:xfrm>
            <a:off x="7885113" y="60213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4" name="Oval 32"/>
          <p:cNvSpPr>
            <a:spLocks noChangeArrowheads="1"/>
          </p:cNvSpPr>
          <p:nvPr/>
        </p:nvSpPr>
        <p:spPr bwMode="ltGray">
          <a:xfrm>
            <a:off x="8316913" y="60213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5" name="Oval 33"/>
          <p:cNvSpPr>
            <a:spLocks noChangeArrowheads="1"/>
          </p:cNvSpPr>
          <p:nvPr/>
        </p:nvSpPr>
        <p:spPr bwMode="ltGray">
          <a:xfrm>
            <a:off x="8748713" y="60213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6" name="Oval 34"/>
          <p:cNvSpPr>
            <a:spLocks noChangeArrowheads="1"/>
          </p:cNvSpPr>
          <p:nvPr/>
        </p:nvSpPr>
        <p:spPr bwMode="ltGray">
          <a:xfrm>
            <a:off x="7885113" y="64531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7" name="Oval 35"/>
          <p:cNvSpPr>
            <a:spLocks noChangeArrowheads="1"/>
          </p:cNvSpPr>
          <p:nvPr/>
        </p:nvSpPr>
        <p:spPr bwMode="ltGray">
          <a:xfrm>
            <a:off x="8316913" y="64531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8" name="Oval 36"/>
          <p:cNvSpPr>
            <a:spLocks noChangeArrowheads="1"/>
          </p:cNvSpPr>
          <p:nvPr/>
        </p:nvSpPr>
        <p:spPr bwMode="ltGray">
          <a:xfrm>
            <a:off x="8748713" y="64531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09" name="Oval 37"/>
          <p:cNvSpPr>
            <a:spLocks noChangeArrowheads="1"/>
          </p:cNvSpPr>
          <p:nvPr/>
        </p:nvSpPr>
        <p:spPr bwMode="ltGray">
          <a:xfrm>
            <a:off x="7091363" y="47259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0" name="Oval 38"/>
          <p:cNvSpPr>
            <a:spLocks noChangeArrowheads="1"/>
          </p:cNvSpPr>
          <p:nvPr/>
        </p:nvSpPr>
        <p:spPr bwMode="ltGray">
          <a:xfrm>
            <a:off x="7524750" y="47244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1" name="Oval 39"/>
          <p:cNvSpPr>
            <a:spLocks noChangeArrowheads="1"/>
          </p:cNvSpPr>
          <p:nvPr/>
        </p:nvSpPr>
        <p:spPr bwMode="ltGray">
          <a:xfrm>
            <a:off x="7091363" y="51577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ltGray">
          <a:xfrm>
            <a:off x="7523163" y="51577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3" name="Oval 41"/>
          <p:cNvSpPr>
            <a:spLocks noChangeArrowheads="1"/>
          </p:cNvSpPr>
          <p:nvPr/>
        </p:nvSpPr>
        <p:spPr bwMode="ltGray">
          <a:xfrm>
            <a:off x="7091363" y="55880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4" name="Oval 42"/>
          <p:cNvSpPr>
            <a:spLocks noChangeArrowheads="1"/>
          </p:cNvSpPr>
          <p:nvPr/>
        </p:nvSpPr>
        <p:spPr bwMode="ltGray">
          <a:xfrm>
            <a:off x="7523163" y="5588000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5" name="Oval 43"/>
          <p:cNvSpPr>
            <a:spLocks noChangeArrowheads="1"/>
          </p:cNvSpPr>
          <p:nvPr/>
        </p:nvSpPr>
        <p:spPr bwMode="ltGray">
          <a:xfrm>
            <a:off x="7091363" y="60213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6" name="Oval 44"/>
          <p:cNvSpPr>
            <a:spLocks noChangeArrowheads="1"/>
          </p:cNvSpPr>
          <p:nvPr/>
        </p:nvSpPr>
        <p:spPr bwMode="ltGray">
          <a:xfrm>
            <a:off x="7523163" y="60213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7" name="Oval 45"/>
          <p:cNvSpPr>
            <a:spLocks noChangeArrowheads="1"/>
          </p:cNvSpPr>
          <p:nvPr/>
        </p:nvSpPr>
        <p:spPr bwMode="ltGray">
          <a:xfrm>
            <a:off x="7091363" y="64531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118" name="Oval 46"/>
          <p:cNvSpPr>
            <a:spLocks noChangeArrowheads="1"/>
          </p:cNvSpPr>
          <p:nvPr/>
        </p:nvSpPr>
        <p:spPr bwMode="ltGray">
          <a:xfrm>
            <a:off x="7523163" y="6453188"/>
            <a:ext cx="215900" cy="21590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3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0" y="4076700"/>
            <a:ext cx="9144000" cy="5762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100513"/>
            <a:ext cx="8534400" cy="471487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bg-BG" altLang="bg-BG" noProof="0" smtClean="0"/>
              <a:t>Редакт. стил загл. образец</a:t>
            </a:r>
            <a:endParaRPr lang="en-US" altLang="bg-BG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5105400"/>
            <a:ext cx="7086600" cy="609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bg-BG" altLang="bg-BG" noProof="0" smtClean="0"/>
              <a:t>Щракнете за редакция стил подзагл. обр.</a:t>
            </a:r>
            <a:endParaRPr lang="en-US" altLang="bg-BG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851AA5-B600-413D-AE02-3C64B7F0E6C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85148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53EE72-3F20-425B-9738-C3D44B8EFC4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36217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5800" y="1395413"/>
            <a:ext cx="3878263" cy="489585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716463" y="1395413"/>
            <a:ext cx="3879850" cy="489585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E58CA1F-F875-4384-BBF6-525F9E0956A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54522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7097D2-E91B-4E6B-A156-5BAC183AC9B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92168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10B81D-29D5-4AD5-97A8-DE0CCDE282A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53945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613538-C05E-4DDE-9BB4-7986A21E24C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00917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67DC12-645A-425E-99AF-9D1ECECB03B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18746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148DE3-4634-4CF0-B2D7-A5FA23C8BB6D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03692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F36B5C-070A-4B62-8899-8223477E4C3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88072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934200" y="762000"/>
            <a:ext cx="2209800" cy="5529263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304800" y="762000"/>
            <a:ext cx="6477000" cy="5529263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B79D8D-A6BD-4389-8734-B1B570CA9280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304767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лави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839200" cy="4873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таблица 2"/>
          <p:cNvSpPr>
            <a:spLocks noGrp="1"/>
          </p:cNvSpPr>
          <p:nvPr>
            <p:ph type="tbl" idx="1"/>
          </p:nvPr>
        </p:nvSpPr>
        <p:spPr>
          <a:xfrm>
            <a:off x="685800" y="1395413"/>
            <a:ext cx="7910513" cy="4895850"/>
          </a:xfrm>
        </p:spPr>
        <p:txBody>
          <a:bodyPr/>
          <a:lstStyle/>
          <a:p>
            <a:r>
              <a:rPr lang="bg-BG" smtClean="0"/>
              <a:t>Щракнете върху иконата, за да добавите таблица</a:t>
            </a:r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>
          <a:xfrm>
            <a:off x="3429000" y="6443663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7820F3BE-E304-49D7-BD1F-3C3A0ABF7A78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73609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95413"/>
            <a:ext cx="791051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  <a:endParaRPr lang="en-US" altLang="bg-BG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443663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latin typeface="Verdana" panose="020B0604030504040204" pitchFamily="34" charset="0"/>
              </a:defRPr>
            </a:lvl1pPr>
          </a:lstStyle>
          <a:p>
            <a:fld id="{5220D9DD-61B3-4EE2-AFB6-74F9EBCE8BD4}" type="slidenum">
              <a:rPr lang="en-US" altLang="bg-BG"/>
              <a:pPr/>
              <a:t>‹#›</a:t>
            </a:fld>
            <a:endParaRPr lang="en-US" altLang="bg-BG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765175"/>
            <a:ext cx="9144000" cy="5032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ltGray">
          <a:xfrm>
            <a:off x="0" y="893763"/>
            <a:ext cx="395288" cy="59642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304800" y="762000"/>
            <a:ext cx="88392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Редакт. стил загл. образец</a:t>
            </a:r>
            <a:endParaRPr lang="en-US" altLang="bg-BG" smtClean="0"/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 rot="16200000">
            <a:off x="-1393031" y="5107782"/>
            <a:ext cx="31400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bg-BG" sz="1200" b="1">
                <a:solidFill>
                  <a:schemeClr val="bg1"/>
                </a:solidFill>
              </a:rPr>
              <a:t>company name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2656"/>
            <a:ext cx="9125856" cy="3672408"/>
          </a:xfrm>
          <a:effectLst>
            <a:glow rad="63500">
              <a:schemeClr val="accent3">
                <a:alpha val="40000"/>
              </a:schemeClr>
            </a:glow>
          </a:effectLst>
        </p:spPr>
        <p:txBody>
          <a:bodyPr/>
          <a:lstStyle/>
          <a:p>
            <a: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НАЦИОНАЛНО</a:t>
            </a:r>
            <a:b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5400" i="1" dirty="0" smtClean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ВЪНШНО  </a:t>
            </a:r>
            <a: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ОЦЕНЯВАНЕ</a:t>
            </a:r>
            <a:b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5400" i="1" dirty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5400" i="1" dirty="0" smtClean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г. </a:t>
            </a:r>
            <a:endParaRPr lang="en-US" altLang="bg-BG" sz="5400" i="1" dirty="0">
              <a:solidFill>
                <a:srgbClr val="FFFF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02450"/>
            <a:ext cx="3275856" cy="915888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800" b="1" i="1" dirty="0" smtClean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VII </a:t>
            </a:r>
            <a:r>
              <a:rPr lang="bg-BG" sz="4800" b="1" i="1" dirty="0" smtClean="0">
                <a:solidFill>
                  <a:srgbClr val="FF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клас</a:t>
            </a:r>
            <a:endParaRPr lang="en-US" altLang="bg-BG" sz="4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96752"/>
            <a:ext cx="8820472" cy="916707"/>
          </a:xfrm>
        </p:spPr>
        <p:txBody>
          <a:bodyPr/>
          <a:lstStyle/>
          <a:p>
            <a:r>
              <a:rPr lang="bg-BG" sz="3400" i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/>
            </a:r>
            <a:br>
              <a:rPr lang="bg-BG" sz="3400" i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bg-BG" sz="34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 </a:t>
            </a:r>
            <a:r>
              <a:rPr lang="bg-BG" sz="3400" i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външното оценяване в </a:t>
            </a:r>
            <a:r>
              <a:rPr lang="bg-BG" sz="34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4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3400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bg-BG" sz="3400" dirty="0">
                <a:solidFill>
                  <a:srgbClr val="000066"/>
                </a:solidFill>
              </a:rPr>
              <a:t/>
            </a:r>
            <a:br>
              <a:rPr lang="bg-BG" sz="3400" dirty="0">
                <a:solidFill>
                  <a:srgbClr val="000066"/>
                </a:solidFill>
              </a:rPr>
            </a:br>
            <a:endParaRPr lang="en-US" altLang="bg-BG" sz="3400" dirty="0">
              <a:solidFill>
                <a:schemeClr val="accent1"/>
              </a:solidFill>
            </a:endParaRPr>
          </a:p>
        </p:txBody>
      </p:sp>
      <p:pic>
        <p:nvPicPr>
          <p:cNvPr id="24" name="Picture 4" descr="C:\Documents and Settings\Rosica\Desktop\2012НВО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73216"/>
            <a:ext cx="1133872" cy="123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204864"/>
            <a:ext cx="8118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i="1" dirty="0" smtClean="0"/>
              <a:t>	</a:t>
            </a:r>
            <a:r>
              <a:rPr lang="bg-BG" sz="2400" i="1" dirty="0" smtClean="0">
                <a:latin typeface="+mn-lt"/>
              </a:rPr>
              <a:t>Националното външно оценяване на учениците в </a:t>
            </a:r>
            <a:r>
              <a:rPr lang="en-US" sz="2400" i="1" dirty="0" smtClean="0">
                <a:latin typeface="+mn-lt"/>
              </a:rPr>
              <a:t>VII</a:t>
            </a:r>
            <a:r>
              <a:rPr lang="bg-BG" sz="2400" i="1" dirty="0" smtClean="0">
                <a:latin typeface="+mn-lt"/>
              </a:rPr>
              <a:t> клас се осъществява чрез писмени изпитвания за установяване постигането на очаваните резултати от обучението, определени с учебните програми по български език и литература</a:t>
            </a:r>
            <a:r>
              <a:rPr lang="en-US" sz="2400" i="1" dirty="0" smtClean="0">
                <a:latin typeface="+mn-lt"/>
              </a:rPr>
              <a:t> </a:t>
            </a:r>
            <a:r>
              <a:rPr lang="bg-BG" sz="2400" i="1" dirty="0" smtClean="0">
                <a:latin typeface="+mn-lt"/>
              </a:rPr>
              <a:t>и математика </a:t>
            </a:r>
            <a:endParaRPr lang="en-US" sz="2400" i="1" dirty="0">
              <a:latin typeface="+mn-lt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5548113" y="3334355"/>
            <a:ext cx="2848796" cy="268544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bg-BG" altLang="bg-BG">
              <a:latin typeface="Verdana" panose="020B0604030504040204" pitchFamily="34" charset="0"/>
            </a:endParaRP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601825" y="3334355"/>
            <a:ext cx="2961456" cy="268544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bg-BG" altLang="bg-BG">
              <a:latin typeface="Verdana" panose="020B0604030504040204" pitchFamily="34" charset="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566524" y="3589447"/>
            <a:ext cx="294372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bg-BG" altLang="bg-BG" sz="2800" b="1" dirty="0" smtClean="0">
                <a:solidFill>
                  <a:srgbClr val="000000"/>
                </a:solidFill>
                <a:latin typeface="+mn-lt"/>
              </a:rPr>
              <a:t>БЪЛГАРСКИ ЕЗИК И ЛИТЕРАТУРА</a:t>
            </a:r>
          </a:p>
          <a:p>
            <a:pPr algn="ctr" eaLnBrk="0" hangingPunct="0"/>
            <a:r>
              <a:rPr lang="bg-BG" altLang="bg-BG" sz="2800" b="1" dirty="0" smtClean="0">
                <a:solidFill>
                  <a:srgbClr val="FF0000"/>
                </a:solidFill>
                <a:latin typeface="+mn-lt"/>
              </a:rPr>
              <a:t>21 МАЙ 2018 г.</a:t>
            </a:r>
          </a:p>
          <a:p>
            <a:pPr algn="ctr" eaLnBrk="0" hangingPunct="0"/>
            <a:r>
              <a:rPr lang="en-US" altLang="bg-BG" sz="2800" b="1" dirty="0" smtClean="0">
                <a:latin typeface="+mn-lt"/>
              </a:rPr>
              <a:t>(</a:t>
            </a:r>
            <a:r>
              <a:rPr lang="bg-BG" altLang="bg-BG" sz="2800" b="1" dirty="0" smtClean="0">
                <a:latin typeface="+mn-lt"/>
              </a:rPr>
              <a:t>понеделник</a:t>
            </a:r>
            <a:r>
              <a:rPr lang="en-US" altLang="bg-BG" sz="2800" b="1" dirty="0" smtClean="0">
                <a:latin typeface="+mn-lt"/>
              </a:rPr>
              <a:t>)</a:t>
            </a:r>
            <a:r>
              <a:rPr lang="bg-BG" altLang="bg-BG" sz="2800" b="1" dirty="0" smtClean="0">
                <a:solidFill>
                  <a:srgbClr val="FF0000"/>
                </a:solidFill>
                <a:latin typeface="+mn-lt"/>
              </a:rPr>
              <a:t> </a:t>
            </a:r>
            <a:endParaRPr lang="en-US" altLang="bg-B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1687" name="Freeform 7"/>
          <p:cNvSpPr>
            <a:spLocks/>
          </p:cNvSpPr>
          <p:nvPr/>
        </p:nvSpPr>
        <p:spPr bwMode="gray">
          <a:xfrm>
            <a:off x="3243382" y="3004869"/>
            <a:ext cx="957520" cy="136960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tx2">
                <a:lumMod val="75000"/>
              </a:schemeClr>
            </a:solidFill>
          </a:ln>
          <a:extLst/>
        </p:spPr>
        <p:txBody>
          <a:bodyPr/>
          <a:lstStyle/>
          <a:p>
            <a:endParaRPr lang="bg-BG"/>
          </a:p>
        </p:txBody>
      </p:sp>
      <p:sp>
        <p:nvSpPr>
          <p:cNvPr id="71688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71689" name="Freeform 9"/>
          <p:cNvSpPr>
            <a:spLocks/>
          </p:cNvSpPr>
          <p:nvPr/>
        </p:nvSpPr>
        <p:spPr bwMode="gray">
          <a:xfrm flipH="1">
            <a:off x="4911183" y="3068960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tx2">
                <a:lumMod val="75000"/>
              </a:schemeClr>
            </a:solidFill>
          </a:ln>
          <a:extLst/>
        </p:spPr>
        <p:txBody>
          <a:bodyPr/>
          <a:lstStyle/>
          <a:p>
            <a:endParaRPr lang="bg-BG">
              <a:solidFill>
                <a:srgbClr val="3399FF"/>
              </a:solidFill>
            </a:endParaRPr>
          </a:p>
        </p:txBody>
      </p:sp>
      <p:grpSp>
        <p:nvGrpSpPr>
          <p:cNvPr id="71690" name="Group 10"/>
          <p:cNvGrpSpPr>
            <a:grpSpLocks/>
          </p:cNvGrpSpPr>
          <p:nvPr/>
        </p:nvGrpSpPr>
        <p:grpSpPr bwMode="auto">
          <a:xfrm>
            <a:off x="2993768" y="1331751"/>
            <a:ext cx="3252192" cy="1884363"/>
            <a:chOff x="1997" y="1314"/>
            <a:chExt cx="1889" cy="1009"/>
          </a:xfrm>
        </p:grpSpPr>
        <p:grpSp>
          <p:nvGrpSpPr>
            <p:cNvPr id="71691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1692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bg-BG"/>
              </a:p>
            </p:txBody>
          </p:sp>
          <p:sp>
            <p:nvSpPr>
              <p:cNvPr id="71693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bg-BG"/>
              </a:p>
            </p:txBody>
          </p:sp>
        </p:grpSp>
        <p:sp>
          <p:nvSpPr>
            <p:cNvPr id="71694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71695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71696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71697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</p:grp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3243383" y="1431646"/>
            <a:ext cx="278220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bg-BG" altLang="bg-BG" sz="3000" b="1" dirty="0" smtClean="0">
                <a:solidFill>
                  <a:srgbClr val="000000"/>
                </a:solidFill>
                <a:latin typeface="+mj-lt"/>
              </a:rPr>
              <a:t>ДАТИ НА </a:t>
            </a:r>
          </a:p>
          <a:p>
            <a:pPr algn="ctr" eaLnBrk="0" hangingPunct="0"/>
            <a:r>
              <a:rPr lang="bg-BG" altLang="bg-BG" sz="3000" b="1" dirty="0" smtClean="0">
                <a:solidFill>
                  <a:srgbClr val="000000"/>
                </a:solidFill>
                <a:latin typeface="+mj-lt"/>
              </a:rPr>
              <a:t>ИЗПИТИТЕ</a:t>
            </a:r>
          </a:p>
          <a:p>
            <a:pPr algn="ctr" eaLnBrk="0" hangingPunct="0"/>
            <a:r>
              <a:rPr lang="bg-BG" altLang="bg-BG" sz="3000" b="1" dirty="0" smtClean="0">
                <a:solidFill>
                  <a:srgbClr val="000000"/>
                </a:solidFill>
                <a:latin typeface="+mj-lt"/>
              </a:rPr>
              <a:t>7 клас</a:t>
            </a:r>
            <a:endParaRPr lang="en-US" altLang="bg-BG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5633643" y="3984577"/>
            <a:ext cx="276326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bg-BG" altLang="bg-BG" sz="2800" b="1" dirty="0">
                <a:solidFill>
                  <a:srgbClr val="000000"/>
                </a:solidFill>
                <a:latin typeface="+mn-lt"/>
              </a:rPr>
              <a:t>МАТЕМАТИКА</a:t>
            </a:r>
          </a:p>
          <a:p>
            <a:pPr algn="ctr" eaLnBrk="0" hangingPunct="0"/>
            <a:endParaRPr lang="bg-BG" altLang="bg-BG" sz="2800" b="1" dirty="0">
              <a:solidFill>
                <a:srgbClr val="000000"/>
              </a:solidFill>
              <a:latin typeface="+mn-lt"/>
            </a:endParaRPr>
          </a:p>
          <a:p>
            <a:pPr algn="ctr" eaLnBrk="0" hangingPunct="0"/>
            <a:r>
              <a:rPr lang="bg-BG" altLang="bg-BG" sz="2800" b="1" dirty="0" smtClean="0">
                <a:solidFill>
                  <a:srgbClr val="FF0000"/>
                </a:solidFill>
                <a:latin typeface="+mn-lt"/>
              </a:rPr>
              <a:t>23 </a:t>
            </a:r>
            <a:r>
              <a:rPr lang="bg-BG" altLang="bg-BG" sz="2800" b="1" dirty="0">
                <a:solidFill>
                  <a:srgbClr val="FF0000"/>
                </a:solidFill>
                <a:latin typeface="+mn-lt"/>
              </a:rPr>
              <a:t>МАЙ </a:t>
            </a:r>
            <a:r>
              <a:rPr lang="bg-BG" altLang="bg-BG" sz="2800" b="1" dirty="0" smtClean="0">
                <a:solidFill>
                  <a:srgbClr val="FF0000"/>
                </a:solidFill>
                <a:latin typeface="+mn-lt"/>
              </a:rPr>
              <a:t>2018 </a:t>
            </a:r>
            <a:r>
              <a:rPr lang="bg-BG" altLang="bg-BG" sz="2800" b="1" dirty="0">
                <a:solidFill>
                  <a:srgbClr val="FF0000"/>
                </a:solidFill>
                <a:latin typeface="+mn-lt"/>
              </a:rPr>
              <a:t>г</a:t>
            </a:r>
            <a:r>
              <a:rPr lang="bg-BG" altLang="bg-BG" sz="2800" b="1" dirty="0" smtClean="0">
                <a:solidFill>
                  <a:srgbClr val="FF0000"/>
                </a:solidFill>
                <a:latin typeface="+mn-lt"/>
              </a:rPr>
              <a:t>.</a:t>
            </a:r>
            <a:endParaRPr lang="en-US" altLang="bg-BG" sz="2800" b="1" dirty="0" smtClean="0">
              <a:solidFill>
                <a:srgbClr val="FF0000"/>
              </a:solidFill>
              <a:latin typeface="+mn-lt"/>
            </a:endParaRPr>
          </a:p>
          <a:p>
            <a:pPr algn="ctr" eaLnBrk="0" hangingPunct="0"/>
            <a:r>
              <a:rPr lang="en-US" altLang="bg-BG" sz="2800" b="1" dirty="0" smtClean="0">
                <a:latin typeface="+mn-lt"/>
              </a:rPr>
              <a:t>(</a:t>
            </a:r>
            <a:r>
              <a:rPr lang="bg-BG" altLang="bg-BG" sz="2800" b="1" dirty="0" smtClean="0">
                <a:latin typeface="+mn-lt"/>
              </a:rPr>
              <a:t>сряда</a:t>
            </a:r>
            <a:r>
              <a:rPr lang="en-US" altLang="bg-BG" sz="2800" b="1" dirty="0" smtClean="0">
                <a:latin typeface="+mn-lt"/>
              </a:rPr>
              <a:t>)</a:t>
            </a:r>
            <a:endParaRPr lang="en-US" altLang="bg-BG" sz="2800" b="1" dirty="0">
              <a:latin typeface="+mn-lt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НВО – 2018 г.</a:t>
            </a:r>
            <a:endParaRPr lang="bg-BG" dirty="0"/>
          </a:p>
        </p:txBody>
      </p:sp>
      <p:sp>
        <p:nvSpPr>
          <p:cNvPr id="20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dirty="0" smtClean="0"/>
              <a:t>ВРЕМЕТРАЕНЕ НА ИЗПИТИТЕ</a:t>
            </a:r>
            <a:endParaRPr lang="en-US" altLang="bg-BG" dirty="0"/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587261" y="1397160"/>
            <a:ext cx="8136903" cy="2410157"/>
            <a:chOff x="912" y="1008"/>
            <a:chExt cx="3984" cy="912"/>
          </a:xfrm>
        </p:grpSpPr>
        <p:sp>
          <p:nvSpPr>
            <p:cNvPr id="95236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95237" name="Group 5"/>
            <p:cNvGrpSpPr>
              <a:grpSpLocks/>
            </p:cNvGrpSpPr>
            <p:nvPr/>
          </p:nvGrpSpPr>
          <p:grpSpPr bwMode="auto">
            <a:xfrm>
              <a:off x="999" y="1039"/>
              <a:ext cx="1568" cy="746"/>
              <a:chOff x="999" y="1039"/>
              <a:chExt cx="1568" cy="746"/>
            </a:xfrm>
          </p:grpSpPr>
          <p:sp>
            <p:nvSpPr>
              <p:cNvPr id="95238" name="AutoShape 6"/>
              <p:cNvSpPr>
                <a:spLocks noChangeArrowheads="1"/>
              </p:cNvSpPr>
              <p:nvPr/>
            </p:nvSpPr>
            <p:spPr bwMode="gray">
              <a:xfrm>
                <a:off x="999" y="1039"/>
                <a:ext cx="1568" cy="74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bg-BG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bg-BG"/>
              </a:p>
            </p:txBody>
          </p:sp>
          <p:sp>
            <p:nvSpPr>
              <p:cNvPr id="95240" name="Text Box 8"/>
              <p:cNvSpPr txBox="1">
                <a:spLocks noChangeArrowheads="1"/>
              </p:cNvSpPr>
              <p:nvPr/>
            </p:nvSpPr>
            <p:spPr bwMode="gray">
              <a:xfrm>
                <a:off x="1018" y="1129"/>
                <a:ext cx="1549" cy="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bg-BG" altLang="bg-BG" sz="3200" b="1" dirty="0" smtClean="0">
                    <a:solidFill>
                      <a:srgbClr val="FF0000"/>
                    </a:solidFill>
                    <a:effectLst>
                      <a:glow rad="635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38100" dir="2700000" algn="tl">
                        <a:srgbClr val="C0C0C0"/>
                      </a:outerShdw>
                    </a:effectLst>
                  </a:rPr>
                  <a:t>БЪЛГАРСКИ </a:t>
                </a:r>
              </a:p>
              <a:p>
                <a:pPr algn="ctr" eaLnBrk="0" hangingPunct="0"/>
                <a:r>
                  <a:rPr lang="bg-BG" altLang="bg-BG" sz="3200" b="1" dirty="0" smtClean="0">
                    <a:solidFill>
                      <a:srgbClr val="FF0000"/>
                    </a:solidFill>
                    <a:effectLst>
                      <a:glow rad="635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38100" dir="2700000" algn="tl">
                        <a:srgbClr val="C0C0C0"/>
                      </a:outerShdw>
                    </a:effectLst>
                  </a:rPr>
                  <a:t>ЕЗИК И </a:t>
                </a:r>
              </a:p>
              <a:p>
                <a:pPr algn="ctr" eaLnBrk="0" hangingPunct="0"/>
                <a:r>
                  <a:rPr lang="bg-BG" altLang="bg-BG" sz="3200" b="1" dirty="0" smtClean="0">
                    <a:solidFill>
                      <a:srgbClr val="FF0000"/>
                    </a:solidFill>
                    <a:effectLst>
                      <a:glow rad="635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38100" dir="2700000" algn="tl">
                        <a:srgbClr val="C0C0C0"/>
                      </a:outerShdw>
                    </a:effectLst>
                  </a:rPr>
                  <a:t>ЛИТЕРАТУРА</a:t>
                </a:r>
                <a:endParaRPr lang="en-US" altLang="bg-BG" sz="3200" b="1" dirty="0">
                  <a:solidFill>
                    <a:srgbClr val="FF0000"/>
                  </a:solidFill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95241" name="Text Box 9"/>
            <p:cNvSpPr txBox="1">
              <a:spLocks noChangeArrowheads="1"/>
            </p:cNvSpPr>
            <p:nvPr/>
          </p:nvSpPr>
          <p:spPr bwMode="gray">
            <a:xfrm>
              <a:off x="2663" y="1149"/>
              <a:ext cx="2137" cy="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514350" indent="-514350" eaLnBrk="1" hangingPunct="1">
                <a:lnSpc>
                  <a:spcPct val="70000"/>
                </a:lnSpc>
              </a:pPr>
              <a:r>
                <a:rPr lang="bg-BG" altLang="bg-BG" sz="3600" b="1" dirty="0" smtClean="0">
                  <a:solidFill>
                    <a:srgbClr val="FF0000"/>
                  </a:solidFill>
                </a:rPr>
                <a:t>І модул – 60 мин.</a:t>
              </a:r>
            </a:p>
            <a:p>
              <a:pPr marL="514350" indent="-514350" eaLnBrk="1" hangingPunct="1">
                <a:lnSpc>
                  <a:spcPct val="70000"/>
                </a:lnSpc>
              </a:pPr>
              <a:r>
                <a:rPr lang="bg-BG" altLang="bg-BG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ІІ модул – 90 мин. </a:t>
              </a:r>
            </a:p>
            <a:p>
              <a:pPr marL="514350" indent="-514350" eaLnBrk="1" hangingPunct="1">
                <a:lnSpc>
                  <a:spcPct val="70000"/>
                </a:lnSpc>
              </a:pPr>
              <a:r>
                <a:rPr lang="bg-BG" altLang="bg-BG" sz="2400" b="1" i="1" dirty="0" smtClean="0">
                  <a:solidFill>
                    <a:schemeClr val="tx2"/>
                  </a:solidFill>
                </a:rPr>
                <a:t>	</a:t>
              </a:r>
              <a:r>
                <a:rPr lang="en-US" altLang="bg-BG" sz="2400" b="1" i="1" dirty="0"/>
                <a:t>(</a:t>
              </a:r>
              <a:r>
                <a:rPr lang="bg-BG" altLang="bg-BG" sz="2400" b="1" i="1" dirty="0" smtClean="0"/>
                <a:t>без да се включва времето за четене на текста от учителя</a:t>
              </a:r>
              <a:r>
                <a:rPr lang="en-US" altLang="bg-BG" sz="2400" b="1" i="1" dirty="0" smtClean="0"/>
                <a:t>)</a:t>
              </a:r>
              <a:endParaRPr lang="bg-BG" altLang="bg-BG" sz="2400" b="1" i="1" dirty="0" smtClean="0"/>
            </a:p>
          </p:txBody>
        </p:sp>
      </p:grpSp>
      <p:grpSp>
        <p:nvGrpSpPr>
          <p:cNvPr id="95242" name="Group 10"/>
          <p:cNvGrpSpPr>
            <a:grpSpLocks/>
          </p:cNvGrpSpPr>
          <p:nvPr/>
        </p:nvGrpSpPr>
        <p:grpSpPr bwMode="auto">
          <a:xfrm>
            <a:off x="563283" y="4052453"/>
            <a:ext cx="8257190" cy="2448272"/>
            <a:chOff x="912" y="2016"/>
            <a:chExt cx="3984" cy="912"/>
          </a:xfrm>
        </p:grpSpPr>
        <p:sp>
          <p:nvSpPr>
            <p:cNvPr id="95243" name="AutoShape 11"/>
            <p:cNvSpPr>
              <a:spLocks noChangeArrowheads="1"/>
            </p:cNvSpPr>
            <p:nvPr/>
          </p:nvSpPr>
          <p:spPr bwMode="gray">
            <a:xfrm>
              <a:off x="912" y="2016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9216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95244" name="Group 12"/>
            <p:cNvGrpSpPr>
              <a:grpSpLocks/>
            </p:cNvGrpSpPr>
            <p:nvPr/>
          </p:nvGrpSpPr>
          <p:grpSpPr bwMode="auto">
            <a:xfrm>
              <a:off x="999" y="2100"/>
              <a:ext cx="1542" cy="746"/>
              <a:chOff x="999" y="2100"/>
              <a:chExt cx="1542" cy="746"/>
            </a:xfrm>
          </p:grpSpPr>
          <p:sp>
            <p:nvSpPr>
              <p:cNvPr id="95245" name="AutoShape 13"/>
              <p:cNvSpPr>
                <a:spLocks noChangeArrowheads="1"/>
              </p:cNvSpPr>
              <p:nvPr/>
            </p:nvSpPr>
            <p:spPr bwMode="gray">
              <a:xfrm>
                <a:off x="999" y="2100"/>
                <a:ext cx="1542" cy="74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hlink">
                      <a:gamma/>
                      <a:tint val="72549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bg-BG"/>
              </a:p>
            </p:txBody>
          </p:sp>
          <p:sp>
            <p:nvSpPr>
              <p:cNvPr id="95246" name="Freeform 14"/>
              <p:cNvSpPr>
                <a:spLocks/>
              </p:cNvSpPr>
              <p:nvPr/>
            </p:nvSpPr>
            <p:spPr bwMode="gray">
              <a:xfrm>
                <a:off x="1047" y="2148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bg-BG"/>
              </a:p>
            </p:txBody>
          </p:sp>
          <p:sp>
            <p:nvSpPr>
              <p:cNvPr id="95247" name="Text Box 15"/>
              <p:cNvSpPr txBox="1">
                <a:spLocks noChangeArrowheads="1"/>
              </p:cNvSpPr>
              <p:nvPr/>
            </p:nvSpPr>
            <p:spPr bwMode="gray">
              <a:xfrm>
                <a:off x="1038" y="2326"/>
                <a:ext cx="1465" cy="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bg-BG" altLang="bg-BG" sz="3200" b="1" dirty="0">
                    <a:solidFill>
                      <a:srgbClr val="FF0000"/>
                    </a:solidFill>
                    <a:effectLst>
                      <a:glow rad="63500">
                        <a:schemeClr val="accent3">
                          <a:satMod val="175000"/>
                          <a:alpha val="40000"/>
                        </a:schemeClr>
                      </a:glow>
                      <a:outerShdw blurRad="38100" dist="38100" dir="2700000" algn="tl">
                        <a:srgbClr val="C0C0C0"/>
                      </a:outerShdw>
                    </a:effectLst>
                  </a:rPr>
                  <a:t>МАТЕМАТИКА</a:t>
                </a:r>
                <a:endParaRPr lang="en-US" altLang="bg-BG" sz="3200" b="1" dirty="0">
                  <a:solidFill>
                    <a:srgbClr val="FF0000"/>
                  </a:solidFill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95248" name="Text Box 16"/>
            <p:cNvSpPr txBox="1">
              <a:spLocks noChangeArrowheads="1"/>
            </p:cNvSpPr>
            <p:nvPr/>
          </p:nvSpPr>
          <p:spPr bwMode="gray">
            <a:xfrm>
              <a:off x="2637" y="2334"/>
              <a:ext cx="2115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514350" indent="-514350" eaLnBrk="1" hangingPunct="1">
                <a:lnSpc>
                  <a:spcPct val="70000"/>
                </a:lnSpc>
              </a:pPr>
              <a:r>
                <a:rPr lang="bg-BG" altLang="bg-BG" sz="3600" b="1" dirty="0" smtClean="0">
                  <a:solidFill>
                    <a:srgbClr val="FF0000"/>
                  </a:solidFill>
                </a:rPr>
                <a:t>І модул – 60 мин.</a:t>
              </a:r>
            </a:p>
            <a:p>
              <a:pPr marL="514350" indent="-514350" eaLnBrk="1" hangingPunct="1">
                <a:lnSpc>
                  <a:spcPct val="70000"/>
                </a:lnSpc>
              </a:pPr>
              <a:r>
                <a:rPr lang="bg-BG" altLang="bg-BG" sz="3600" b="1" dirty="0" smtClean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ІІ модул – 90 мин. </a:t>
              </a:r>
            </a:p>
          </p:txBody>
        </p:sp>
      </p:grpSp>
      <p:sp>
        <p:nvSpPr>
          <p:cNvPr id="18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780159"/>
            <a:ext cx="9410226" cy="487363"/>
          </a:xfrm>
        </p:spPr>
        <p:txBody>
          <a:bodyPr/>
          <a:lstStyle/>
          <a:p>
            <a:r>
              <a:rPr lang="bg-BG" altLang="bg-BG" sz="4000" dirty="0" smtClean="0"/>
              <a:t>БЪЛГАРСКИ ЕЗИК И ЛИТЕРАТУРА</a:t>
            </a:r>
            <a:endParaRPr lang="en-US" altLang="bg-BG" sz="2400" dirty="0"/>
          </a:p>
        </p:txBody>
      </p:sp>
      <p:grpSp>
        <p:nvGrpSpPr>
          <p:cNvPr id="55" name="Group 3"/>
          <p:cNvGrpSpPr>
            <a:grpSpLocks/>
          </p:cNvGrpSpPr>
          <p:nvPr/>
        </p:nvGrpSpPr>
        <p:grpSpPr bwMode="auto">
          <a:xfrm>
            <a:off x="571472" y="1928802"/>
            <a:ext cx="2978679" cy="3929090"/>
            <a:chOff x="720" y="1295"/>
            <a:chExt cx="1367" cy="2543"/>
          </a:xfrm>
        </p:grpSpPr>
        <p:sp>
          <p:nvSpPr>
            <p:cNvPr id="5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5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58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59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60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61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62" name="Group 10"/>
            <p:cNvGrpSpPr>
              <a:grpSpLocks/>
            </p:cNvGrpSpPr>
            <p:nvPr/>
          </p:nvGrpSpPr>
          <p:grpSpPr bwMode="auto">
            <a:xfrm>
              <a:off x="1187" y="1295"/>
              <a:ext cx="404" cy="405"/>
              <a:chOff x="1289" y="582"/>
              <a:chExt cx="668" cy="668"/>
            </a:xfrm>
          </p:grpSpPr>
          <p:sp>
            <p:nvSpPr>
              <p:cNvPr id="65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bg-BG"/>
              </a:p>
            </p:txBody>
          </p:sp>
          <p:sp>
            <p:nvSpPr>
              <p:cNvPr id="66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bg-BG"/>
              </a:p>
            </p:txBody>
          </p:sp>
        </p:grpSp>
        <p:sp>
          <p:nvSpPr>
            <p:cNvPr id="64" name="Text Box 17"/>
            <p:cNvSpPr txBox="1">
              <a:spLocks noChangeArrowheads="1"/>
            </p:cNvSpPr>
            <p:nvPr/>
          </p:nvSpPr>
          <p:spPr bwMode="gray">
            <a:xfrm>
              <a:off x="768" y="1914"/>
              <a:ext cx="1296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Aft>
                  <a:spcPts val="0"/>
                </a:spcAft>
                <a:defRPr/>
              </a:pPr>
              <a:r>
                <a:rPr lang="bg-BG" altLang="bg-BG" sz="3200" dirty="0">
                  <a:latin typeface="+mn-lt"/>
                </a:rPr>
                <a:t>Тест – текуща оценка по БЕЛ</a:t>
              </a:r>
              <a:endParaRPr lang="en-US" altLang="bg-BG" sz="3200" dirty="0">
                <a:latin typeface="+mn-lt"/>
              </a:endParaRPr>
            </a:p>
          </p:txBody>
        </p:sp>
      </p:grpSp>
      <p:sp>
        <p:nvSpPr>
          <p:cNvPr id="71" name="Овал 70"/>
          <p:cNvSpPr/>
          <p:nvPr/>
        </p:nvSpPr>
        <p:spPr>
          <a:xfrm>
            <a:off x="827091" y="1578085"/>
            <a:ext cx="2590994" cy="106509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3" name="Овал 72"/>
          <p:cNvSpPr/>
          <p:nvPr/>
        </p:nvSpPr>
        <p:spPr>
          <a:xfrm>
            <a:off x="5000628" y="1500174"/>
            <a:ext cx="2857520" cy="1000132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solidFill>
                  <a:srgbClr val="B334B6"/>
                </a:solidFill>
              </a:rPr>
              <a:t>МОДУЛ </a:t>
            </a:r>
            <a:r>
              <a:rPr lang="bg-BG" sz="2800" b="1" dirty="0" smtClean="0">
                <a:solidFill>
                  <a:srgbClr val="B334B6"/>
                </a:solidFill>
              </a:rPr>
              <a:t>2</a:t>
            </a:r>
            <a:endParaRPr lang="bg-BG" sz="2800" b="1" dirty="0">
              <a:solidFill>
                <a:srgbClr val="B334B6"/>
              </a:solidFill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000100" y="1714488"/>
            <a:ext cx="2298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B334B6"/>
                </a:solidFill>
              </a:rPr>
              <a:t>МОДУЛ 1</a:t>
            </a:r>
            <a:endParaRPr lang="bg-BG" sz="3200" b="1" dirty="0">
              <a:solidFill>
                <a:srgbClr val="B334B6"/>
              </a:solidFill>
            </a:endParaRPr>
          </a:p>
        </p:txBody>
      </p:sp>
      <p:sp>
        <p:nvSpPr>
          <p:cNvPr id="31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41" name="Group 18"/>
          <p:cNvGrpSpPr>
            <a:grpSpLocks/>
          </p:cNvGrpSpPr>
          <p:nvPr/>
        </p:nvGrpSpPr>
        <p:grpSpPr bwMode="auto">
          <a:xfrm>
            <a:off x="3785208" y="2428757"/>
            <a:ext cx="5000001" cy="4000639"/>
            <a:chOff x="2190" y="1164"/>
            <a:chExt cx="1381" cy="2628"/>
          </a:xfrm>
        </p:grpSpPr>
        <p:sp>
          <p:nvSpPr>
            <p:cNvPr id="42" name="AutoShape 19"/>
            <p:cNvSpPr>
              <a:spLocks noChangeArrowheads="1"/>
            </p:cNvSpPr>
            <p:nvPr/>
          </p:nvSpPr>
          <p:spPr bwMode="gray">
            <a:xfrm>
              <a:off x="2210" y="1490"/>
              <a:ext cx="1361" cy="1769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43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44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45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46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bg-BG"/>
            </a:p>
          </p:txBody>
        </p:sp>
        <p:sp>
          <p:nvSpPr>
            <p:cNvPr id="47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48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49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50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 dirty="0"/>
            </a:p>
          </p:txBody>
        </p:sp>
        <p:sp>
          <p:nvSpPr>
            <p:cNvPr id="52" name="Text Box 29"/>
            <p:cNvSpPr txBox="1">
              <a:spLocks noChangeArrowheads="1"/>
            </p:cNvSpPr>
            <p:nvPr/>
          </p:nvSpPr>
          <p:spPr bwMode="gray">
            <a:xfrm>
              <a:off x="2190" y="1164"/>
              <a:ext cx="1381" cy="2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42900" indent="-342900" eaLnBrk="1" fontAlgn="auto" hangingPunct="1">
                <a:lnSpc>
                  <a:spcPct val="80000"/>
                </a:lnSpc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bg-BG" altLang="bg-BG" sz="2200" dirty="0">
                  <a:latin typeface="+mn-lt"/>
                </a:rPr>
                <a:t>Учениците изслушват един </a:t>
              </a:r>
              <a:r>
                <a:rPr lang="bg-BG" altLang="bg-BG" sz="2200" dirty="0" smtClean="0">
                  <a:latin typeface="+mn-lt"/>
                </a:rPr>
                <a:t>път текста </a:t>
              </a:r>
              <a:r>
                <a:rPr lang="bg-BG" altLang="bg-BG" sz="2200" dirty="0">
                  <a:latin typeface="+mn-lt"/>
                </a:rPr>
                <a:t>за </a:t>
              </a:r>
              <a:r>
                <a:rPr lang="bg-BG" altLang="bg-BG" sz="2200" dirty="0" smtClean="0">
                  <a:latin typeface="+mn-lt"/>
                </a:rPr>
                <a:t>преразказа;</a:t>
              </a:r>
              <a:endParaRPr lang="bg-BG" altLang="bg-BG" sz="2200" dirty="0">
                <a:latin typeface="+mn-lt"/>
              </a:endParaRPr>
            </a:p>
            <a:p>
              <a:pPr marL="342900" indent="-342900" eaLnBrk="1" fontAlgn="auto" hangingPunct="1">
                <a:lnSpc>
                  <a:spcPct val="80000"/>
                </a:lnSpc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bg-BG" altLang="bg-BG" sz="2200" dirty="0">
                  <a:latin typeface="+mn-lt"/>
                </a:rPr>
                <a:t>Получават един екземпляр от текста за преразказ и го четат самостоятелно в рамките на 15 мин., след което го връщат на квесторите;</a:t>
              </a:r>
            </a:p>
            <a:p>
              <a:pPr marL="342900" indent="-342900" eaLnBrk="1" fontAlgn="auto" hangingPunct="1">
                <a:lnSpc>
                  <a:spcPct val="80000"/>
                </a:lnSpc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bg-BG" altLang="bg-BG" sz="2200" dirty="0">
                  <a:latin typeface="+mn-lt"/>
                </a:rPr>
                <a:t>По време на изслушването и на самостоятелното четене на текста нямат право да си водят </a:t>
              </a:r>
              <a:r>
                <a:rPr lang="bg-BG" altLang="bg-BG" sz="2200" dirty="0" smtClean="0">
                  <a:latin typeface="+mn-lt"/>
                </a:rPr>
                <a:t>бележки.</a:t>
              </a:r>
              <a:endParaRPr lang="bg-BG" altLang="bg-BG" sz="2200" dirty="0">
                <a:latin typeface="+mn-lt"/>
              </a:endParaRPr>
            </a:p>
          </p:txBody>
        </p:sp>
        <p:sp>
          <p:nvSpPr>
            <p:cNvPr id="54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МАТЕМАТИКА</a:t>
            </a:r>
            <a:endParaRPr lang="bg-BG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5773" y="1806569"/>
            <a:ext cx="3613316" cy="4574759"/>
            <a:chOff x="720" y="1295"/>
            <a:chExt cx="1367" cy="2543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1187" y="1295"/>
              <a:ext cx="404" cy="405"/>
              <a:chOff x="1289" y="582"/>
              <a:chExt cx="668" cy="668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bg-BG"/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bg-BG"/>
              </a:p>
            </p:txBody>
          </p:sp>
        </p:grpSp>
        <p:sp>
          <p:nvSpPr>
            <p:cNvPr id="12" name="Text Box 17"/>
            <p:cNvSpPr txBox="1">
              <a:spLocks noChangeArrowheads="1"/>
            </p:cNvSpPr>
            <p:nvPr/>
          </p:nvSpPr>
          <p:spPr bwMode="gray">
            <a:xfrm>
              <a:off x="768" y="1914"/>
              <a:ext cx="1296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Aft>
                  <a:spcPts val="0"/>
                </a:spcAft>
                <a:defRPr/>
              </a:pPr>
              <a:r>
                <a:rPr lang="bg-BG" altLang="bg-BG" sz="3200" dirty="0">
                  <a:latin typeface="+mn-lt"/>
                </a:rPr>
                <a:t>Тест – текуща оценка по </a:t>
              </a:r>
              <a:r>
                <a:rPr lang="bg-BG" altLang="bg-BG" sz="3200" dirty="0" smtClean="0">
                  <a:latin typeface="+mn-lt"/>
                </a:rPr>
                <a:t>математика</a:t>
              </a:r>
              <a:endParaRPr lang="en-US" altLang="bg-BG" sz="3200" dirty="0">
                <a:latin typeface="+mn-lt"/>
              </a:endParaRPr>
            </a:p>
          </p:txBody>
        </p:sp>
      </p:grpSp>
      <p:sp>
        <p:nvSpPr>
          <p:cNvPr id="15" name="Овал 14"/>
          <p:cNvSpPr/>
          <p:nvPr/>
        </p:nvSpPr>
        <p:spPr>
          <a:xfrm>
            <a:off x="1078606" y="1608976"/>
            <a:ext cx="2590994" cy="103431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b="1" dirty="0">
              <a:solidFill>
                <a:srgbClr val="B334B6"/>
              </a:solidFill>
            </a:endParaRPr>
          </a:p>
        </p:txBody>
      </p: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4378057" y="1484784"/>
            <a:ext cx="4473783" cy="5373216"/>
            <a:chOff x="2208" y="1296"/>
            <a:chExt cx="1365" cy="2542"/>
          </a:xfrm>
        </p:grpSpPr>
        <p:sp>
          <p:nvSpPr>
            <p:cNvPr id="1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2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21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bg-BG"/>
            </a:p>
          </p:txBody>
        </p:sp>
        <p:sp>
          <p:nvSpPr>
            <p:cNvPr id="2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2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2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2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bg-BG"/>
            </a:p>
          </p:txBody>
        </p:sp>
        <p:sp>
          <p:nvSpPr>
            <p:cNvPr id="26" name="Text Box 29"/>
            <p:cNvSpPr txBox="1">
              <a:spLocks noChangeArrowheads="1"/>
            </p:cNvSpPr>
            <p:nvPr/>
          </p:nvSpPr>
          <p:spPr bwMode="gray">
            <a:xfrm>
              <a:off x="2218" y="1937"/>
              <a:ext cx="1355" cy="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80000"/>
                </a:lnSpc>
                <a:spcAft>
                  <a:spcPts val="0"/>
                </a:spcAft>
                <a:defRPr/>
              </a:pPr>
              <a:r>
                <a:rPr lang="bg-BG" altLang="bg-BG" sz="3200" dirty="0">
                  <a:latin typeface="+mn-lt"/>
                </a:rPr>
                <a:t>У</a:t>
              </a:r>
              <a:r>
                <a:rPr lang="bg-BG" altLang="bg-BG" sz="3200" dirty="0" smtClean="0">
                  <a:latin typeface="+mn-lt"/>
                </a:rPr>
                <a:t>чениците </a:t>
              </a:r>
              <a:r>
                <a:rPr lang="bg-BG" altLang="bg-BG" sz="3200" dirty="0">
                  <a:latin typeface="+mn-lt"/>
                </a:rPr>
                <a:t>получават екземпляр със задачите от</a:t>
              </a:r>
              <a:r>
                <a:rPr lang="en-US" altLang="bg-BG" sz="3200" dirty="0">
                  <a:latin typeface="+mn-lt"/>
                </a:rPr>
                <a:t> </a:t>
              </a:r>
              <a:r>
                <a:rPr lang="bg-BG" altLang="bg-BG" sz="3200" dirty="0">
                  <a:latin typeface="+mn-lt"/>
                </a:rPr>
                <a:t>допълнителния модул</a:t>
              </a:r>
            </a:p>
            <a:p>
              <a:pPr eaLnBrk="1" fontAlgn="auto" hangingPunct="1">
                <a:lnSpc>
                  <a:spcPct val="80000"/>
                </a:lnSpc>
                <a:spcAft>
                  <a:spcPts val="0"/>
                </a:spcAft>
                <a:defRPr/>
              </a:pPr>
              <a:endParaRPr lang="bg-BG" altLang="bg-BG" sz="2200" dirty="0">
                <a:latin typeface="+mn-lt"/>
              </a:endParaRPr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28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bg-BG"/>
            </a:p>
          </p:txBody>
        </p:sp>
      </p:grpSp>
      <p:sp>
        <p:nvSpPr>
          <p:cNvPr id="29" name="Овал 28"/>
          <p:cNvSpPr/>
          <p:nvPr/>
        </p:nvSpPr>
        <p:spPr>
          <a:xfrm>
            <a:off x="5325403" y="1357823"/>
            <a:ext cx="2590994" cy="1034313"/>
          </a:xfrm>
          <a:prstGeom prst="ellips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0" name="Текстово поле 29"/>
          <p:cNvSpPr txBox="1"/>
          <p:nvPr/>
        </p:nvSpPr>
        <p:spPr>
          <a:xfrm>
            <a:off x="1397854" y="1809344"/>
            <a:ext cx="23179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B334B6"/>
                </a:solidFill>
              </a:rPr>
              <a:t>МОДУЛ 1</a:t>
            </a:r>
          </a:p>
          <a:p>
            <a:endParaRPr lang="bg-BG" dirty="0"/>
          </a:p>
        </p:txBody>
      </p:sp>
      <p:sp>
        <p:nvSpPr>
          <p:cNvPr id="31" name="Текстово поле 30"/>
          <p:cNvSpPr txBox="1"/>
          <p:nvPr/>
        </p:nvSpPr>
        <p:spPr>
          <a:xfrm>
            <a:off x="5717842" y="1578979"/>
            <a:ext cx="20330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B334B6"/>
                </a:solidFill>
              </a:rPr>
              <a:t>МОДУЛ </a:t>
            </a:r>
            <a:r>
              <a:rPr lang="bg-BG" sz="3200" b="1" dirty="0" smtClean="0">
                <a:solidFill>
                  <a:srgbClr val="B334B6"/>
                </a:solidFill>
              </a:rPr>
              <a:t>2</a:t>
            </a:r>
            <a:endParaRPr lang="bg-BG" sz="3200" b="1" dirty="0">
              <a:solidFill>
                <a:srgbClr val="B334B6"/>
              </a:solidFill>
            </a:endParaRPr>
          </a:p>
          <a:p>
            <a:endParaRPr lang="bg-BG" dirty="0"/>
          </a:p>
        </p:txBody>
      </p:sp>
      <p:sp>
        <p:nvSpPr>
          <p:cNvPr id="33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48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762000"/>
            <a:ext cx="7776864" cy="487363"/>
          </a:xfrm>
        </p:spPr>
        <p:txBody>
          <a:bodyPr/>
          <a:lstStyle/>
          <a:p>
            <a:r>
              <a:rPr lang="bg-BG" sz="34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ПРЕДИ ЗАПОЧВАНЕ НА ИЗПИТА</a:t>
            </a:r>
            <a:endParaRPr lang="bg-BG" sz="34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41371" y="1556792"/>
            <a:ext cx="8496944" cy="4895850"/>
          </a:xfrm>
        </p:spPr>
        <p:txBody>
          <a:bodyPr/>
          <a:lstStyle/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	</a:t>
            </a:r>
            <a:r>
              <a:rPr lang="bg-BG" altLang="bg-BG" sz="2800" dirty="0" smtClean="0">
                <a:solidFill>
                  <a:schemeClr val="accent1">
                    <a:lumMod val="75000"/>
                  </a:schemeClr>
                </a:solidFill>
              </a:rPr>
              <a:t>УЧЕНИЦИТЕ</a:t>
            </a:r>
            <a:r>
              <a:rPr lang="bg-BG" altLang="bg-BG" sz="28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Влизат </a:t>
            </a:r>
            <a:r>
              <a:rPr lang="bg-BG" altLang="bg-BG" sz="2800" dirty="0">
                <a:solidFill>
                  <a:schemeClr val="tx1"/>
                </a:solidFill>
              </a:rPr>
              <a:t>в училището не по-късно от </a:t>
            </a:r>
            <a:r>
              <a:rPr lang="bg-BG" altLang="bg-BG" sz="2800" dirty="0" smtClean="0">
                <a:solidFill>
                  <a:schemeClr val="tx1"/>
                </a:solidFill>
              </a:rPr>
              <a:t>8,25 ч</a:t>
            </a:r>
            <a:r>
              <a:rPr lang="bg-BG" altLang="bg-BG" sz="2800" dirty="0">
                <a:solidFill>
                  <a:schemeClr val="tx1"/>
                </a:solidFill>
              </a:rPr>
              <a:t>. за</a:t>
            </a:r>
            <a:r>
              <a:rPr lang="en-US" altLang="bg-BG" sz="2800" dirty="0">
                <a:solidFill>
                  <a:schemeClr val="tx1"/>
                </a:solidFill>
              </a:rPr>
              <a:t> </a:t>
            </a:r>
            <a:r>
              <a:rPr lang="bg-BG" altLang="bg-BG" sz="2800" dirty="0">
                <a:solidFill>
                  <a:schemeClr val="tx1"/>
                </a:solidFill>
              </a:rPr>
              <a:t>изпитите по БЕЛ и </a:t>
            </a:r>
            <a:r>
              <a:rPr lang="bg-BG" altLang="bg-BG" sz="2800" dirty="0" smtClean="0">
                <a:solidFill>
                  <a:schemeClr val="tx1"/>
                </a:solidFill>
              </a:rPr>
              <a:t>математика;</a:t>
            </a:r>
            <a:endParaRPr lang="bg-BG" altLang="bg-BG" sz="2800" dirty="0">
              <a:solidFill>
                <a:schemeClr val="tx1"/>
              </a:solidFill>
            </a:endParaRP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Носят </a:t>
            </a:r>
            <a:r>
              <a:rPr lang="bg-BG" altLang="bg-BG" sz="2800" dirty="0">
                <a:solidFill>
                  <a:schemeClr val="tx1"/>
                </a:solidFill>
              </a:rPr>
              <a:t>документ за самоличност </a:t>
            </a:r>
            <a:r>
              <a:rPr lang="en-US" altLang="bg-BG" sz="2800" dirty="0">
                <a:solidFill>
                  <a:schemeClr val="tx1"/>
                </a:solidFill>
              </a:rPr>
              <a:t>(</a:t>
            </a:r>
            <a:r>
              <a:rPr lang="bg-BG" altLang="bg-BG" sz="2800" dirty="0">
                <a:solidFill>
                  <a:schemeClr val="tx1"/>
                </a:solidFill>
              </a:rPr>
              <a:t>лична ученическа карта</a:t>
            </a:r>
            <a:r>
              <a:rPr lang="en-US" altLang="bg-BG" sz="2800" dirty="0">
                <a:solidFill>
                  <a:schemeClr val="tx1"/>
                </a:solidFill>
              </a:rPr>
              <a:t>)</a:t>
            </a:r>
            <a:r>
              <a:rPr lang="bg-BG" altLang="bg-BG" sz="2800" dirty="0">
                <a:solidFill>
                  <a:schemeClr val="tx1"/>
                </a:solidFill>
              </a:rPr>
              <a:t> и служебната бележка;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Предават </a:t>
            </a:r>
            <a:r>
              <a:rPr lang="bg-BG" altLang="bg-BG" sz="2800" dirty="0">
                <a:solidFill>
                  <a:schemeClr val="tx1"/>
                </a:solidFill>
              </a:rPr>
              <a:t>на квесторите изключения мобилен </a:t>
            </a:r>
            <a:r>
              <a:rPr lang="bg-BG" altLang="bg-BG" sz="2800" dirty="0" smtClean="0">
                <a:solidFill>
                  <a:schemeClr val="tx1"/>
                </a:solidFill>
              </a:rPr>
              <a:t>телефон.</a:t>
            </a:r>
            <a:endParaRPr lang="bg-BG" altLang="bg-BG" sz="2800" dirty="0">
              <a:solidFill>
                <a:schemeClr val="tx1"/>
              </a:solidFill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Clr>
                <a:srgbClr val="002060"/>
              </a:buClr>
              <a:buNone/>
              <a:defRPr/>
            </a:pPr>
            <a:endParaRPr lang="bg-BG" altLang="bg-BG" sz="300" dirty="0">
              <a:solidFill>
                <a:schemeClr val="tx1"/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 	</a:t>
            </a:r>
            <a:r>
              <a:rPr lang="bg-BG" altLang="bg-BG" sz="2800" dirty="0">
                <a:solidFill>
                  <a:schemeClr val="accent1">
                    <a:lumMod val="75000"/>
                  </a:schemeClr>
                </a:solidFill>
              </a:rPr>
              <a:t>НОСЯТ: 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i="1" dirty="0">
                <a:solidFill>
                  <a:schemeClr val="tx1"/>
                </a:solidFill>
              </a:rPr>
              <a:t>По БЕЛ – син </a:t>
            </a:r>
            <a:r>
              <a:rPr lang="bg-BG" altLang="bg-BG" sz="2800" i="1" dirty="0" smtClean="0">
                <a:solidFill>
                  <a:schemeClr val="tx1"/>
                </a:solidFill>
              </a:rPr>
              <a:t>химикал;</a:t>
            </a:r>
            <a:endParaRPr lang="bg-BG" altLang="bg-BG" sz="2800" i="1" dirty="0">
              <a:solidFill>
                <a:schemeClr val="tx1"/>
              </a:solidFill>
            </a:endParaRP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i="1" dirty="0">
                <a:solidFill>
                  <a:schemeClr val="tx1"/>
                </a:solidFill>
              </a:rPr>
              <a:t>По МАТЕМАТИКА – линия, пергел, транспортир, триъгълник,</a:t>
            </a:r>
            <a:r>
              <a:rPr lang="en-US" altLang="bg-BG" sz="2800" i="1" dirty="0">
                <a:solidFill>
                  <a:schemeClr val="tx1"/>
                </a:solidFill>
              </a:rPr>
              <a:t> </a:t>
            </a:r>
            <a:r>
              <a:rPr lang="bg-BG" altLang="bg-BG" sz="2800" i="1" dirty="0">
                <a:solidFill>
                  <a:schemeClr val="tx1"/>
                </a:solidFill>
              </a:rPr>
              <a:t>син химикал, молив и </a:t>
            </a:r>
            <a:r>
              <a:rPr lang="bg-BG" altLang="bg-BG" sz="2800" i="1" dirty="0" smtClean="0">
                <a:solidFill>
                  <a:schemeClr val="tx1"/>
                </a:solidFill>
              </a:rPr>
              <a:t>гума.</a:t>
            </a:r>
            <a:endParaRPr lang="bg-BG" altLang="bg-BG" sz="2800" i="1" dirty="0">
              <a:solidFill>
                <a:schemeClr val="tx1"/>
              </a:solidFill>
            </a:endParaRPr>
          </a:p>
        </p:txBody>
      </p:sp>
      <p:pic>
        <p:nvPicPr>
          <p:cNvPr id="4" name="Picture 9" descr="https://d1uvxqwmcz8fl1.cloudfront.net/tes/resources/6119560/857657cd-7cbe-4bf5-af04-0105060207b6/image?width=500&amp;height=500&amp;version=1326199868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9796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764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ПРЕДИ ЗАПОЧВАНЕ НА ИЗПИТА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3568" y="1628800"/>
            <a:ext cx="7910513" cy="4895850"/>
          </a:xfrm>
        </p:spPr>
        <p:txBody>
          <a:bodyPr/>
          <a:lstStyle/>
          <a:p>
            <a:pPr marL="514350" indent="-514350" fontAlgn="auto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Изслушват инструктажа и се подписват</a:t>
            </a:r>
          </a:p>
          <a:p>
            <a:pPr marL="514350" indent="-514350" fontAlgn="auto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 smtClean="0">
                <a:solidFill>
                  <a:schemeClr val="tx1"/>
                </a:solidFill>
              </a:rPr>
              <a:t>Получават голям, среден и малък плик, лист за отговори с прикрепена към него идентификационна бланка, свитък за допълнителния модул и 3 броя листове за чернова </a:t>
            </a:r>
          </a:p>
          <a:p>
            <a:pPr marL="514350" indent="-514350" fontAlgn="auto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u="sng" dirty="0" smtClean="0">
                <a:solidFill>
                  <a:schemeClr val="tx1"/>
                </a:solidFill>
              </a:rPr>
              <a:t>Под контрола на квесторите </a:t>
            </a:r>
            <a:r>
              <a:rPr lang="bg-BG" altLang="bg-BG" sz="2800" dirty="0" smtClean="0">
                <a:solidFill>
                  <a:schemeClr val="tx1"/>
                </a:solidFill>
              </a:rPr>
              <a:t>отделят идентификационната бланка от листа за отговори, попълват я и я поставят в малкото пликче, без да я залепват.</a:t>
            </a:r>
          </a:p>
          <a:p>
            <a:endParaRPr lang="bg-BG" sz="2400" dirty="0"/>
          </a:p>
        </p:txBody>
      </p:sp>
      <p:sp>
        <p:nvSpPr>
          <p:cNvPr id="5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17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ПО ВРЕМЕ НА ИЗПИТА</a:t>
            </a:r>
            <a:endParaRPr lang="bg-BG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5800" y="1628799"/>
            <a:ext cx="8062664" cy="4662463"/>
          </a:xfrm>
        </p:spPr>
        <p:txBody>
          <a:bodyPr/>
          <a:lstStyle/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Пишат със син химикал, чертаят с черен молив;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Не ползват калкулатори, коректори, справочна и мобилна техника;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Не шумят и не извършват действия, които нарушават нормалното протичане на изпита;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Не подсказват и не преписват;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bg-BG" altLang="bg-BG" sz="2800" dirty="0">
                <a:solidFill>
                  <a:schemeClr val="tx1"/>
                </a:solidFill>
              </a:rPr>
              <a:t>Не поставят знаци, които могат да нарушат анонимността на изпитната </a:t>
            </a:r>
            <a:r>
              <a:rPr lang="bg-BG" altLang="bg-BG" sz="2800" dirty="0" smtClean="0">
                <a:solidFill>
                  <a:schemeClr val="tx1"/>
                </a:solidFill>
              </a:rPr>
              <a:t>работа.</a:t>
            </a:r>
            <a:endParaRPr lang="bg-BG" altLang="bg-BG" sz="2800" dirty="0">
              <a:solidFill>
                <a:schemeClr val="tx1"/>
              </a:solidFill>
            </a:endParaRPr>
          </a:p>
          <a:p>
            <a:endParaRPr lang="bg-BG" dirty="0"/>
          </a:p>
        </p:txBody>
      </p:sp>
      <p:sp>
        <p:nvSpPr>
          <p:cNvPr id="5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276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Овал 50"/>
          <p:cNvSpPr/>
          <p:nvPr/>
        </p:nvSpPr>
        <p:spPr>
          <a:xfrm>
            <a:off x="2384140" y="1294553"/>
            <a:ext cx="4924164" cy="163065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2163" name="AutoShape 3"/>
          <p:cNvSpPr>
            <a:spLocks noChangeArrowheads="1"/>
          </p:cNvSpPr>
          <p:nvPr/>
        </p:nvSpPr>
        <p:spPr bwMode="auto">
          <a:xfrm>
            <a:off x="719427" y="3147122"/>
            <a:ext cx="3672405" cy="3528392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31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ClrTx/>
              <a:defRPr/>
            </a:pPr>
            <a:r>
              <a:rPr lang="bg-BG" sz="3200" dirty="0"/>
              <a:t>По-рано от 30 мин. след началния час на всеки от модулите.</a:t>
            </a:r>
          </a:p>
        </p:txBody>
      </p:sp>
      <p:sp>
        <p:nvSpPr>
          <p:cNvPr id="92162" name="AutoShape 2"/>
          <p:cNvSpPr>
            <a:spLocks noChangeArrowheads="1"/>
          </p:cNvSpPr>
          <p:nvPr/>
        </p:nvSpPr>
        <p:spPr bwMode="auto">
          <a:xfrm>
            <a:off x="4895590" y="3147122"/>
            <a:ext cx="3672405" cy="3528392"/>
          </a:xfrm>
          <a:prstGeom prst="roundRect">
            <a:avLst>
              <a:gd name="adj" fmla="val 13745"/>
            </a:avLst>
          </a:prstGeom>
          <a:noFill/>
          <a:ln w="38100">
            <a:solidFill>
              <a:srgbClr val="661E6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1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ClrTx/>
              <a:defRPr/>
            </a:pPr>
            <a:r>
              <a:rPr lang="bg-BG" sz="3200" dirty="0"/>
              <a:t>След изтичане на времето за работа по първия модул, ако ще работят по допълнителния модул.</a:t>
            </a:r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ПО ВРЕМЕ НА ИЗПИТА</a:t>
            </a:r>
            <a:endParaRPr lang="en-US" altLang="bg-BG" sz="2400" dirty="0"/>
          </a:p>
        </p:txBody>
      </p:sp>
      <p:sp>
        <p:nvSpPr>
          <p:cNvPr id="2" name="Овал 1"/>
          <p:cNvSpPr/>
          <p:nvPr/>
        </p:nvSpPr>
        <p:spPr>
          <a:xfrm>
            <a:off x="2721986" y="1436043"/>
            <a:ext cx="4248471" cy="134766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771355" y="1754345"/>
            <a:ext cx="4248470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000066"/>
                </a:solidFill>
                <a:effectLst>
                  <a:glow rad="101600">
                    <a:schemeClr val="accent3">
                      <a:alpha val="60000"/>
                    </a:schemeClr>
                  </a:glow>
                </a:effectLst>
              </a:rPr>
              <a:t>Не напускат залата:</a:t>
            </a:r>
          </a:p>
          <a:p>
            <a:endParaRPr lang="bg-BG" sz="1400" b="1" dirty="0">
              <a:solidFill>
                <a:schemeClr val="accent4"/>
              </a:solidFill>
            </a:endParaRPr>
          </a:p>
        </p:txBody>
      </p:sp>
      <p:sp>
        <p:nvSpPr>
          <p:cNvPr id="5" name="AutoShape 2" descr="http://cs618429.vk.me/v618429117/19621/6sdkwOEn6TM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0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НВО – 2018 г.</a:t>
            </a:r>
            <a:endParaRPr lang="bg-BG" dirty="0"/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820095" y="1484785"/>
            <a:ext cx="7475368" cy="1951896"/>
            <a:chOff x="1296" y="1824"/>
            <a:chExt cx="2976" cy="432"/>
          </a:xfrm>
        </p:grpSpPr>
        <p:sp>
          <p:nvSpPr>
            <p:cNvPr id="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69804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8" name="Text Box 44"/>
            <p:cNvSpPr txBox="1">
              <a:spLocks noChangeArrowheads="1"/>
            </p:cNvSpPr>
            <p:nvPr/>
          </p:nvSpPr>
          <p:spPr bwMode="gray">
            <a:xfrm>
              <a:off x="1718" y="1946"/>
              <a:ext cx="2499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indent="0" algn="ctr" fontAlgn="auto">
                <a:lnSpc>
                  <a:spcPct val="80000"/>
                </a:lnSpc>
                <a:spcAft>
                  <a:spcPts val="0"/>
                </a:spcAft>
                <a:buClrTx/>
                <a:buSzPct val="115000"/>
                <a:buNone/>
                <a:defRPr/>
              </a:pPr>
              <a:r>
                <a:rPr lang="bg-BG" sz="3200" b="1" dirty="0">
                  <a:ln>
                    <a:solidFill>
                      <a:srgbClr val="000066"/>
                    </a:solidFill>
                  </a:ln>
                  <a:solidFill>
                    <a:schemeClr val="bg1"/>
                  </a:solidFill>
                </a:rPr>
                <a:t>АКО РАБОТЯТ ПО ДОПЪЛНИТЕЛНИЯ МОДУЛ</a:t>
              </a:r>
            </a:p>
          </p:txBody>
        </p:sp>
        <p:sp>
          <p:nvSpPr>
            <p:cNvPr id="9" name="Text Box 45"/>
            <p:cNvSpPr txBox="1">
              <a:spLocks noChangeArrowheads="1"/>
            </p:cNvSpPr>
            <p:nvPr/>
          </p:nvSpPr>
          <p:spPr bwMode="gray">
            <a:xfrm>
              <a:off x="1417" y="1867"/>
              <a:ext cx="237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bg-BG" altLang="bg-BG" sz="8800" b="1" dirty="0" smtClean="0">
                  <a:ln>
                    <a:solidFill>
                      <a:schemeClr val="tx1"/>
                    </a:solidFill>
                  </a:ln>
                  <a:solidFill>
                    <a:srgbClr val="B334B6"/>
                  </a:solidFill>
                </a:rPr>
                <a:t>!</a:t>
              </a:r>
              <a:endParaRPr lang="en-US" altLang="bg-BG" sz="8800" b="1" dirty="0">
                <a:ln>
                  <a:solidFill>
                    <a:schemeClr val="tx1"/>
                  </a:solidFill>
                </a:ln>
                <a:solidFill>
                  <a:srgbClr val="B334B6"/>
                </a:solidFill>
              </a:endParaRPr>
            </a:p>
          </p:txBody>
        </p:sp>
      </p:grpSp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1692794" y="3465002"/>
            <a:ext cx="7055670" cy="1166470"/>
            <a:chOff x="1296" y="1824"/>
            <a:chExt cx="3023" cy="432"/>
          </a:xfrm>
        </p:grpSpPr>
        <p:sp>
          <p:nvSpPr>
            <p:cNvPr id="12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69804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3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4" name="Text Box 44"/>
            <p:cNvSpPr txBox="1">
              <a:spLocks noChangeArrowheads="1"/>
            </p:cNvSpPr>
            <p:nvPr/>
          </p:nvSpPr>
          <p:spPr bwMode="gray">
            <a:xfrm>
              <a:off x="1759" y="1963"/>
              <a:ext cx="2560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auto">
                <a:lnSpc>
                  <a:spcPct val="80000"/>
                </a:lnSpc>
                <a:spcAft>
                  <a:spcPts val="0"/>
                </a:spcAft>
                <a:buClrTx/>
                <a:buSzPct val="115000"/>
                <a:defRPr/>
              </a:pPr>
              <a:r>
                <a:rPr lang="bg-BG" sz="3200" dirty="0"/>
                <a:t>НЕ запечатват големия плик</a:t>
              </a:r>
            </a:p>
          </p:txBody>
        </p:sp>
        <p:sp>
          <p:nvSpPr>
            <p:cNvPr id="15" name="Text Box 45"/>
            <p:cNvSpPr txBox="1">
              <a:spLocks noChangeArrowheads="1"/>
            </p:cNvSpPr>
            <p:nvPr/>
          </p:nvSpPr>
          <p:spPr bwMode="gray">
            <a:xfrm>
              <a:off x="1417" y="1926"/>
              <a:ext cx="225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bg-BG" sz="3200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rPr>
                <a:t>1</a:t>
              </a:r>
              <a:r>
                <a:rPr lang="bg-BG" altLang="bg-BG" sz="3200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rPr>
                <a:t>.</a:t>
              </a:r>
              <a:endParaRPr lang="en-US" altLang="bg-BG" sz="3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580843" y="4619134"/>
            <a:ext cx="7429285" cy="1776659"/>
            <a:chOff x="1291" y="1827"/>
            <a:chExt cx="2981" cy="432"/>
          </a:xfrm>
        </p:grpSpPr>
        <p:sp>
          <p:nvSpPr>
            <p:cNvPr id="17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2">
                    <a:gamma/>
                    <a:tint val="69804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8" name="AutoShape 43"/>
            <p:cNvSpPr>
              <a:spLocks noChangeArrowheads="1"/>
            </p:cNvSpPr>
            <p:nvPr/>
          </p:nvSpPr>
          <p:spPr bwMode="gray">
            <a:xfrm>
              <a:off x="1291" y="1827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bg-BG"/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gray">
            <a:xfrm>
              <a:off x="1787" y="1934"/>
              <a:ext cx="2333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indent="0" fontAlgn="auto">
                <a:lnSpc>
                  <a:spcPct val="80000"/>
                </a:lnSpc>
                <a:spcAft>
                  <a:spcPts val="0"/>
                </a:spcAft>
                <a:buClrTx/>
                <a:buSzPct val="115000"/>
                <a:buNone/>
                <a:defRPr/>
              </a:pPr>
              <a:r>
                <a:rPr lang="bg-BG" sz="3200" dirty="0"/>
                <a:t>Остават на мястото си до започване на втория модул</a:t>
              </a:r>
            </a:p>
          </p:txBody>
        </p:sp>
        <p:sp>
          <p:nvSpPr>
            <p:cNvPr id="20" name="Text Box 45"/>
            <p:cNvSpPr txBox="1">
              <a:spLocks noChangeArrowheads="1"/>
            </p:cNvSpPr>
            <p:nvPr/>
          </p:nvSpPr>
          <p:spPr bwMode="gray">
            <a:xfrm>
              <a:off x="1400" y="1964"/>
              <a:ext cx="229" cy="1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bg-BG" altLang="bg-BG" sz="3600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rPr>
                <a:t>2.</a:t>
              </a:r>
              <a:endParaRPr lang="en-US" altLang="bg-BG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2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947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НВО – 2018 г. </a:t>
            </a:r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611561" y="1556792"/>
            <a:ext cx="8068096" cy="4895850"/>
          </a:xfrm>
        </p:spPr>
        <p:txBody>
          <a:bodyPr/>
          <a:lstStyle/>
          <a:p>
            <a:pPr marL="0" indent="0" algn="ctr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None/>
              <a:defRPr/>
            </a:pPr>
            <a:r>
              <a:rPr lang="bg-BG" sz="2800" dirty="0" smtClean="0">
                <a:solidFill>
                  <a:schemeClr val="accent1">
                    <a:lumMod val="75000"/>
                  </a:schemeClr>
                </a:solidFill>
              </a:rPr>
              <a:t>АКО НЕ РАБОТЯТ ПО ВТОРИЯ МОДУЛ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None/>
              <a:defRPr/>
            </a:pPr>
            <a:endParaRPr lang="bg-BG" altLang="bg-BG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Font typeface="+mj-lt"/>
              <a:buAutoNum type="arabicPeriod"/>
              <a:defRPr/>
            </a:pPr>
            <a:r>
              <a:rPr lang="bg-BG" altLang="bg-BG" sz="2400" u="sng" dirty="0">
                <a:solidFill>
                  <a:schemeClr val="tx1"/>
                </a:solidFill>
              </a:rPr>
              <a:t>След проверка от квесторите </a:t>
            </a:r>
            <a:r>
              <a:rPr lang="bg-BG" altLang="bg-BG" sz="2400" dirty="0">
                <a:solidFill>
                  <a:schemeClr val="tx1"/>
                </a:solidFill>
              </a:rPr>
              <a:t>на правилното попълване на идентификационната бланка на работното място, я поставят в малкото пликче, залепват го и го поставят в големия плик с вече запечатания среден плик с листа за отговори от първия модул;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Font typeface="+mj-lt"/>
              <a:buAutoNum type="arabicPeriod"/>
              <a:defRPr/>
            </a:pPr>
            <a:r>
              <a:rPr lang="bg-BG" altLang="bg-BG" sz="2400" dirty="0">
                <a:solidFill>
                  <a:schemeClr val="tx1"/>
                </a:solidFill>
              </a:rPr>
              <a:t>Залепват големия плик;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Font typeface="+mj-lt"/>
              <a:buAutoNum type="arabicPeriod"/>
              <a:defRPr/>
            </a:pPr>
            <a:r>
              <a:rPr lang="bg-BG" altLang="bg-BG" sz="2400" dirty="0">
                <a:solidFill>
                  <a:schemeClr val="tx1"/>
                </a:solidFill>
              </a:rPr>
              <a:t>Предават изпитната си работа заедно с теста на квестора и неизползваните материали по втория модул;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Font typeface="+mj-lt"/>
              <a:buAutoNum type="arabicPeriod"/>
              <a:defRPr/>
            </a:pPr>
            <a:r>
              <a:rPr lang="bg-BG" altLang="bg-BG" sz="2400" dirty="0">
                <a:solidFill>
                  <a:schemeClr val="tx1"/>
                </a:solidFill>
              </a:rPr>
              <a:t>Подписват се в протокола за дежурство;</a:t>
            </a:r>
          </a:p>
          <a:p>
            <a:pPr marL="514350" indent="-514350" fontAlgn="auto">
              <a:lnSpc>
                <a:spcPct val="80000"/>
              </a:lnSpc>
              <a:spcAft>
                <a:spcPts val="0"/>
              </a:spcAft>
              <a:buClrTx/>
              <a:buSzPct val="107000"/>
              <a:buFont typeface="+mj-lt"/>
              <a:buAutoNum type="arabicPeriod"/>
              <a:defRPr/>
            </a:pPr>
            <a:r>
              <a:rPr lang="bg-BG" altLang="bg-BG" sz="2400" dirty="0">
                <a:solidFill>
                  <a:schemeClr val="tx1"/>
                </a:solidFill>
              </a:rPr>
              <a:t>Напускат залата </a:t>
            </a:r>
            <a:r>
              <a:rPr lang="en-US" altLang="bg-BG" sz="2400" dirty="0">
                <a:solidFill>
                  <a:schemeClr val="tx1"/>
                </a:solidFill>
              </a:rPr>
              <a:t>(</a:t>
            </a:r>
            <a:r>
              <a:rPr lang="bg-BG" altLang="bg-BG" sz="2400" dirty="0">
                <a:solidFill>
                  <a:schemeClr val="tx1"/>
                </a:solidFill>
              </a:rPr>
              <a:t>след като си вземат оставените лични вещи и мобилния телефон</a:t>
            </a:r>
            <a:r>
              <a:rPr lang="en-US" altLang="bg-BG" sz="2400" dirty="0" smtClean="0">
                <a:solidFill>
                  <a:schemeClr val="tx1"/>
                </a:solidFill>
              </a:rPr>
              <a:t>)</a:t>
            </a:r>
            <a:r>
              <a:rPr lang="bg-BG" altLang="bg-BG" sz="2400" dirty="0" smtClean="0">
                <a:solidFill>
                  <a:schemeClr val="tx1"/>
                </a:solidFill>
              </a:rPr>
              <a:t>.</a:t>
            </a:r>
            <a:endParaRPr lang="bg-BG" altLang="bg-BG" sz="2400" dirty="0">
              <a:solidFill>
                <a:schemeClr val="tx1"/>
              </a:solidFill>
            </a:endParaRPr>
          </a:p>
          <a:p>
            <a:endParaRPr lang="bg-BG" sz="2000" dirty="0"/>
          </a:p>
        </p:txBody>
      </p:sp>
      <p:sp>
        <p:nvSpPr>
          <p:cNvPr id="7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97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НВО – 2018 г.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3568" y="1772816"/>
            <a:ext cx="7912745" cy="4518446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ДОПЪЛНИТЕЛНИ МАТЕРИАЛИ</a:t>
            </a:r>
          </a:p>
          <a:p>
            <a:pPr marL="0" indent="0">
              <a:buNone/>
            </a:pPr>
            <a:endParaRPr lang="bg-BG" altLang="bg-BG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bg-BG" altLang="bg-BG" sz="2800" dirty="0">
                <a:solidFill>
                  <a:schemeClr val="tx1"/>
                </a:solidFill>
              </a:rPr>
              <a:t>При необходимост на учениците</a:t>
            </a:r>
            <a:r>
              <a:rPr lang="en-US" altLang="bg-BG" sz="2800" dirty="0">
                <a:solidFill>
                  <a:schemeClr val="tx1"/>
                </a:solidFill>
              </a:rPr>
              <a:t> </a:t>
            </a:r>
            <a:r>
              <a:rPr lang="bg-BG" altLang="bg-BG" sz="2800" dirty="0">
                <a:solidFill>
                  <a:schemeClr val="tx1"/>
                </a:solidFill>
              </a:rPr>
              <a:t>се дават допълнителни листове за </a:t>
            </a:r>
            <a:r>
              <a:rPr lang="bg-BG" altLang="bg-BG" sz="2800" dirty="0" smtClean="0">
                <a:solidFill>
                  <a:schemeClr val="tx1"/>
                </a:solidFill>
              </a:rPr>
              <a:t>чернова.</a:t>
            </a:r>
            <a:endParaRPr lang="bg-BG" altLang="bg-BG" sz="2800" dirty="0">
              <a:solidFill>
                <a:schemeClr val="tx1"/>
              </a:solidFill>
            </a:endParaRPr>
          </a:p>
          <a:p>
            <a:endParaRPr lang="bg-BG" dirty="0"/>
          </a:p>
        </p:txBody>
      </p:sp>
      <p:sp>
        <p:nvSpPr>
          <p:cNvPr id="5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931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НВО – 2018 г.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11560" y="1628800"/>
            <a:ext cx="8136904" cy="4895850"/>
          </a:xfrm>
        </p:spPr>
        <p:txBody>
          <a:bodyPr/>
          <a:lstStyle/>
          <a:p>
            <a:pPr marL="0" indent="0">
              <a:lnSpc>
                <a:spcPct val="80000"/>
              </a:lnSpc>
              <a:buClr>
                <a:srgbClr val="002060"/>
              </a:buClr>
              <a:buSzPct val="107000"/>
              <a:buNone/>
            </a:pPr>
            <a:r>
              <a:rPr lang="bg-BG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g-BG" sz="2800" dirty="0" smtClean="0">
                <a:solidFill>
                  <a:schemeClr val="accent1">
                    <a:lumMod val="75000"/>
                  </a:schemeClr>
                </a:solidFill>
              </a:rPr>
              <a:t>  СЛЕД ПРИКЛЮЧВАНЕ НА ВТОРИЯ МОДУЛ</a:t>
            </a:r>
          </a:p>
          <a:p>
            <a:pPr marL="0" indent="0">
              <a:lnSpc>
                <a:spcPct val="80000"/>
              </a:lnSpc>
              <a:buClr>
                <a:srgbClr val="002060"/>
              </a:buClr>
              <a:buSzPct val="107000"/>
              <a:buNone/>
            </a:pPr>
            <a:endParaRPr lang="bg-BG" altLang="bg-BG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SzPct val="107000"/>
              <a:buFont typeface="Rockwell Condensed" panose="02060603050405020104" pitchFamily="18" charset="0"/>
              <a:buAutoNum type="arabicPeriod"/>
            </a:pPr>
            <a:r>
              <a:rPr lang="bg-BG" altLang="bg-BG" sz="2200" dirty="0" smtClean="0">
                <a:solidFill>
                  <a:srgbClr val="002060"/>
                </a:solidFill>
              </a:rPr>
              <a:t>На </a:t>
            </a:r>
            <a:r>
              <a:rPr lang="bg-BG" altLang="bg-BG" sz="2200" dirty="0">
                <a:solidFill>
                  <a:srgbClr val="002060"/>
                </a:solidFill>
              </a:rPr>
              <a:t>работното място след проверка от квесторите на правилното попълване на идентификационната бланка, поставят я в малкото пликче, залепват го и го поставят в големия плик заедно със свитъка за допълнителния модул, черновата и вече запечатания среден плик с листа за отговори от първия модул;</a:t>
            </a:r>
            <a:endParaRPr lang="en-US" altLang="bg-BG" sz="2200" dirty="0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SzPct val="107000"/>
              <a:buFont typeface="Rockwell Condensed" panose="02060603050405020104" pitchFamily="18" charset="0"/>
              <a:buAutoNum type="arabicPeriod"/>
            </a:pPr>
            <a:r>
              <a:rPr lang="bg-BG" altLang="bg-BG" sz="2200" dirty="0">
                <a:solidFill>
                  <a:srgbClr val="002060"/>
                </a:solidFill>
              </a:rPr>
              <a:t>Залепват големия плик;</a:t>
            </a:r>
            <a:endParaRPr lang="en-US" altLang="bg-BG" sz="2200" dirty="0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SzPct val="107000"/>
              <a:buFont typeface="Rockwell Condensed" panose="02060603050405020104" pitchFamily="18" charset="0"/>
              <a:buAutoNum type="arabicPeriod"/>
            </a:pPr>
            <a:r>
              <a:rPr lang="bg-BG" altLang="bg-BG" sz="2200" dirty="0">
                <a:solidFill>
                  <a:srgbClr val="002060"/>
                </a:solidFill>
              </a:rPr>
              <a:t>Предават изпитната си работа заедно с теста на квестора и неизползваните листове за чернова;</a:t>
            </a:r>
            <a:endParaRPr lang="en-US" altLang="bg-BG" sz="2200" dirty="0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SzPct val="107000"/>
              <a:buFont typeface="Rockwell Condensed" panose="02060603050405020104" pitchFamily="18" charset="0"/>
              <a:buAutoNum type="arabicPeriod"/>
            </a:pPr>
            <a:r>
              <a:rPr lang="bg-BG" altLang="bg-BG" sz="2200" dirty="0">
                <a:solidFill>
                  <a:srgbClr val="002060"/>
                </a:solidFill>
              </a:rPr>
              <a:t>Подписват се в протокола за дежурство;</a:t>
            </a:r>
            <a:endParaRPr lang="en-US" altLang="bg-BG" sz="2200" dirty="0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SzPct val="107000"/>
              <a:buFont typeface="Rockwell Condensed" panose="02060603050405020104" pitchFamily="18" charset="0"/>
              <a:buAutoNum type="arabicPeriod"/>
            </a:pPr>
            <a:r>
              <a:rPr lang="bg-BG" altLang="bg-BG" sz="2200" dirty="0">
                <a:solidFill>
                  <a:srgbClr val="002060"/>
                </a:solidFill>
              </a:rPr>
              <a:t>Напускат залата </a:t>
            </a:r>
            <a:r>
              <a:rPr lang="en-US" altLang="bg-BG" sz="2200" dirty="0">
                <a:solidFill>
                  <a:srgbClr val="002060"/>
                </a:solidFill>
              </a:rPr>
              <a:t>(</a:t>
            </a:r>
            <a:r>
              <a:rPr lang="bg-BG" altLang="bg-BG" sz="2200" dirty="0">
                <a:solidFill>
                  <a:srgbClr val="002060"/>
                </a:solidFill>
              </a:rPr>
              <a:t>след като си вземат оставените лични вещи и мобилния телефон</a:t>
            </a:r>
            <a:r>
              <a:rPr lang="en-US" altLang="bg-BG" sz="2200" dirty="0">
                <a:solidFill>
                  <a:srgbClr val="002060"/>
                </a:solidFill>
              </a:rPr>
              <a:t>)</a:t>
            </a:r>
            <a:r>
              <a:rPr lang="bg-BG" altLang="bg-BG" sz="2200" dirty="0">
                <a:solidFill>
                  <a:srgbClr val="002060"/>
                </a:solidFill>
              </a:rPr>
              <a:t>.</a:t>
            </a:r>
            <a:br>
              <a:rPr lang="bg-BG" altLang="bg-BG" sz="2200" dirty="0">
                <a:solidFill>
                  <a:srgbClr val="002060"/>
                </a:solidFill>
              </a:rPr>
            </a:br>
            <a:endParaRPr lang="bg-BG" altLang="bg-BG" sz="2200" dirty="0">
              <a:solidFill>
                <a:srgbClr val="002060"/>
              </a:solidFill>
            </a:endParaRPr>
          </a:p>
          <a:p>
            <a:endParaRPr lang="bg-BG" sz="2400" dirty="0"/>
          </a:p>
        </p:txBody>
      </p:sp>
      <p:sp>
        <p:nvSpPr>
          <p:cNvPr id="5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94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лавие 4"/>
          <p:cNvSpPr>
            <a:spLocks noGrp="1"/>
          </p:cNvSpPr>
          <p:nvPr>
            <p:ph type="subTitle" idx="4294967295"/>
          </p:nvPr>
        </p:nvSpPr>
        <p:spPr>
          <a:xfrm>
            <a:off x="683568" y="1772816"/>
            <a:ext cx="6912768" cy="4104456"/>
          </a:xfrm>
        </p:spPr>
        <p:txBody>
          <a:bodyPr/>
          <a:lstStyle/>
          <a:p>
            <a:pPr marL="0" indent="0" algn="l">
              <a:buClr>
                <a:schemeClr val="bg1"/>
              </a:buClr>
              <a:buSzPct val="100000"/>
              <a:buNone/>
            </a:pPr>
            <a:r>
              <a:rPr lang="bg-BG" altLang="bg-BG" i="1" dirty="0">
                <a:solidFill>
                  <a:schemeClr val="accent1">
                    <a:lumMod val="75000"/>
                  </a:schemeClr>
                </a:solidFill>
              </a:rPr>
              <a:t>МОН външно </a:t>
            </a:r>
            <a:r>
              <a:rPr lang="bg-BG" altLang="bg-BG" i="1" dirty="0" smtClean="0">
                <a:solidFill>
                  <a:schemeClr val="accent1">
                    <a:lumMod val="75000"/>
                  </a:schemeClr>
                </a:solidFill>
              </a:rPr>
              <a:t>оценяване: </a:t>
            </a:r>
            <a:r>
              <a:rPr lang="ru-RU" altLang="bg-BG" b="0" i="1" dirty="0" smtClean="0">
                <a:solidFill>
                  <a:schemeClr val="accent1">
                    <a:lumMod val="75000"/>
                  </a:schemeClr>
                </a:solidFill>
              </a:rPr>
              <a:t>тук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ще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 намерите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нормативни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документи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изисквания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тестове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 от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предходни</a:t>
            </a:r>
            <a:r>
              <a:rPr lang="ru-RU" altLang="bg-BG" b="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bg-BG" b="0" i="1" dirty="0" err="1">
                <a:solidFill>
                  <a:schemeClr val="accent1">
                    <a:lumMod val="75000"/>
                  </a:schemeClr>
                </a:solidFill>
              </a:rPr>
              <a:t>години</a:t>
            </a:r>
            <a:r>
              <a:rPr lang="ru-RU" altLang="bg-BG" b="0" i="1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marL="0" indent="0" algn="l">
              <a:buClr>
                <a:schemeClr val="bg1"/>
              </a:buClr>
              <a:buSzPct val="100000"/>
              <a:buNone/>
            </a:pPr>
            <a:endParaRPr lang="ru-RU" altLang="bg-BG" sz="1200" b="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buClr>
                <a:schemeClr val="bg1"/>
              </a:buClr>
              <a:buSzPct val="100000"/>
              <a:buNone/>
            </a:pPr>
            <a:r>
              <a:rPr lang="ru-RU" altLang="bg-BG" i="1" dirty="0" smtClean="0">
                <a:solidFill>
                  <a:schemeClr val="accent1">
                    <a:lumMod val="75000"/>
                  </a:schemeClr>
                </a:solidFill>
              </a:rPr>
              <a:t>РИО Бургас: </a:t>
            </a:r>
            <a:r>
              <a:rPr lang="en-US" altLang="bg-BG" b="0" i="1" dirty="0" smtClean="0">
                <a:solidFill>
                  <a:schemeClr val="accent1">
                    <a:lumMod val="75000"/>
                  </a:schemeClr>
                </a:solidFill>
              </a:rPr>
              <a:t>www.ruoburgas.org</a:t>
            </a:r>
            <a:endParaRPr lang="ru-RU" altLang="bg-BG" b="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buClr>
                <a:schemeClr val="bg1"/>
              </a:buClr>
              <a:buSzPct val="100000"/>
              <a:buNone/>
            </a:pPr>
            <a:endParaRPr lang="bg-BG" altLang="bg-BG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buClr>
                <a:schemeClr val="bg1"/>
              </a:buClr>
              <a:buNone/>
            </a:pPr>
            <a:r>
              <a:rPr lang="en-US" altLang="bg-BG" i="1" dirty="0">
                <a:solidFill>
                  <a:schemeClr val="accent1">
                    <a:lumMod val="75000"/>
                  </a:schemeClr>
                </a:solidFill>
              </a:rPr>
              <a:t>testove.tripod.com</a:t>
            </a:r>
            <a:endParaRPr lang="bg-BG" altLang="bg-BG" i="1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endParaRPr lang="ru-RU" altLang="bg-BG" sz="2400" dirty="0" smtClean="0">
              <a:latin typeface="Franklin Gothic Book" panose="020B0503020102020204" pitchFamily="34" charset="0"/>
            </a:endParaRPr>
          </a:p>
          <a:p>
            <a:pPr algn="l"/>
            <a:endParaRPr lang="bg-BG" sz="2400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1747498" y="620688"/>
            <a:ext cx="5648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r>
              <a:rPr lang="bg-BG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rPr>
              <a:t>ПОЛЕЗНИ ВРЪЗКИ </a:t>
            </a:r>
            <a:endParaRPr lang="bg-BG" sz="4400" b="1" i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  <p:sp>
        <p:nvSpPr>
          <p:cNvPr id="7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68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95536" y="790166"/>
            <a:ext cx="8748464" cy="766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Правоъгълник 1"/>
          <p:cNvSpPr/>
          <p:nvPr/>
        </p:nvSpPr>
        <p:spPr>
          <a:xfrm>
            <a:off x="494764" y="1779687"/>
            <a:ext cx="86492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Учениците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приемат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чрез проверка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възможностите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им и/или по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документи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училищата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/>
              <a:t>Проверката</a:t>
            </a:r>
            <a:r>
              <a:rPr lang="ru-RU" dirty="0"/>
              <a:t> на </a:t>
            </a:r>
            <a:r>
              <a:rPr lang="ru-RU" dirty="0" err="1"/>
              <a:t>възможностите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чрез два вида </a:t>
            </a:r>
            <a:r>
              <a:rPr lang="ru-RU" dirty="0" err="1"/>
              <a:t>приемни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 smtClean="0"/>
              <a:t>:</a:t>
            </a:r>
          </a:p>
          <a:p>
            <a:pPr lvl="1"/>
            <a:r>
              <a:rPr lang="bg-BG" dirty="0" smtClean="0"/>
              <a:t>1. тест;</a:t>
            </a:r>
          </a:p>
          <a:p>
            <a:pPr lvl="1"/>
            <a:r>
              <a:rPr lang="ru-RU" dirty="0" smtClean="0"/>
              <a:t>2. </a:t>
            </a:r>
            <a:r>
              <a:rPr lang="ru-RU" dirty="0" err="1" smtClean="0"/>
              <a:t>изпит</a:t>
            </a:r>
            <a:r>
              <a:rPr lang="ru-RU" dirty="0" smtClean="0"/>
              <a:t> за проверка на </a:t>
            </a:r>
            <a:r>
              <a:rPr lang="ru-RU" dirty="0" err="1" smtClean="0"/>
              <a:t>способностите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Продължителността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изпитите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в </a:t>
            </a:r>
            <a:r>
              <a:rPr lang="ru-RU" dirty="0" err="1"/>
              <a:t>съответната</a:t>
            </a:r>
            <a:r>
              <a:rPr lang="ru-RU" dirty="0"/>
              <a:t> учебно-</a:t>
            </a:r>
            <a:r>
              <a:rPr lang="ru-RU" dirty="0" err="1"/>
              <a:t>изпитна</a:t>
            </a:r>
            <a:r>
              <a:rPr lang="ru-RU" dirty="0"/>
              <a:t> </a:t>
            </a:r>
            <a:r>
              <a:rPr lang="ru-RU" dirty="0" err="1"/>
              <a:t>програма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/>
              <a:t>Изпитният</a:t>
            </a:r>
            <a:r>
              <a:rPr lang="ru-RU" dirty="0"/>
              <a:t> вариант и </a:t>
            </a:r>
            <a:r>
              <a:rPr lang="ru-RU" dirty="0" err="1"/>
              <a:t>ключът</a:t>
            </a:r>
            <a:r>
              <a:rPr lang="ru-RU" dirty="0"/>
              <a:t> с верните отговори за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приемен</a:t>
            </a:r>
            <a:r>
              <a:rPr lang="ru-RU" dirty="0"/>
              <a:t> </a:t>
            </a:r>
            <a:r>
              <a:rPr lang="ru-RU" dirty="0" err="1"/>
              <a:t>изпит</a:t>
            </a:r>
            <a:r>
              <a:rPr lang="ru-RU" dirty="0"/>
              <a:t> </a:t>
            </a:r>
            <a:r>
              <a:rPr lang="ru-RU" dirty="0" smtClean="0"/>
              <a:t>се </a:t>
            </a:r>
            <a:r>
              <a:rPr lang="ru-RU" dirty="0" err="1"/>
              <a:t>публикуват</a:t>
            </a:r>
            <a:r>
              <a:rPr lang="ru-RU" dirty="0"/>
              <a:t> на </a:t>
            </a:r>
            <a:r>
              <a:rPr lang="ru-RU" dirty="0" err="1"/>
              <a:t>официалната</a:t>
            </a:r>
            <a:r>
              <a:rPr lang="ru-RU" dirty="0"/>
              <a:t> </a:t>
            </a:r>
            <a:r>
              <a:rPr lang="ru-RU" dirty="0" err="1"/>
              <a:t>електронна</a:t>
            </a:r>
            <a:r>
              <a:rPr lang="ru-RU" dirty="0"/>
              <a:t> страница на </a:t>
            </a:r>
            <a:r>
              <a:rPr lang="ru-RU" dirty="0" err="1"/>
              <a:t>Министерството</a:t>
            </a:r>
            <a:r>
              <a:rPr lang="ru-RU" dirty="0"/>
              <a:t> на </a:t>
            </a:r>
            <a:r>
              <a:rPr lang="ru-RU" dirty="0" err="1"/>
              <a:t>образованието</a:t>
            </a:r>
            <a:r>
              <a:rPr lang="ru-RU" dirty="0"/>
              <a:t> и </a:t>
            </a:r>
            <a:r>
              <a:rPr lang="ru-RU" dirty="0" err="1"/>
              <a:t>науката</a:t>
            </a:r>
            <a:r>
              <a:rPr lang="ru-RU" dirty="0"/>
              <a:t> след </a:t>
            </a:r>
            <a:r>
              <a:rPr lang="ru-RU" dirty="0" err="1"/>
              <a:t>обявяването</a:t>
            </a:r>
            <a:r>
              <a:rPr lang="ru-RU" dirty="0"/>
              <a:t> на края на </a:t>
            </a:r>
            <a:r>
              <a:rPr lang="ru-RU" dirty="0" err="1"/>
              <a:t>изпитния</a:t>
            </a:r>
            <a:r>
              <a:rPr lang="ru-RU" dirty="0"/>
              <a:t> </a:t>
            </a:r>
            <a:r>
              <a:rPr lang="ru-RU" dirty="0" err="1"/>
              <a:t>ден</a:t>
            </a:r>
            <a:r>
              <a:rPr lang="ru-RU" dirty="0"/>
              <a:t> за </a:t>
            </a:r>
            <a:r>
              <a:rPr lang="ru-RU" dirty="0" err="1"/>
              <a:t>всички</a:t>
            </a:r>
            <a:r>
              <a:rPr lang="ru-RU" dirty="0"/>
              <a:t> училища в </a:t>
            </a:r>
            <a:r>
              <a:rPr lang="ru-RU" dirty="0" err="1"/>
              <a:t>страната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/>
              <a:t>Служебни</a:t>
            </a:r>
            <a:r>
              <a:rPr lang="ru-RU" dirty="0"/>
              <a:t> </a:t>
            </a:r>
            <a:r>
              <a:rPr lang="ru-RU" dirty="0" err="1"/>
              <a:t>бележки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за </a:t>
            </a:r>
            <a:r>
              <a:rPr lang="ru-RU" dirty="0" err="1"/>
              <a:t>получените</a:t>
            </a:r>
            <a:r>
              <a:rPr lang="ru-RU" dirty="0"/>
              <a:t> оценки от </a:t>
            </a:r>
            <a:r>
              <a:rPr lang="ru-RU" dirty="0" err="1"/>
              <a:t>приемните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/>
              <a:t> се </a:t>
            </a:r>
            <a:r>
              <a:rPr lang="ru-RU" dirty="0" err="1"/>
              <a:t>издават</a:t>
            </a:r>
            <a:r>
              <a:rPr lang="ru-RU" dirty="0"/>
              <a:t> от </a:t>
            </a:r>
            <a:r>
              <a:rPr lang="ru-RU" dirty="0" err="1"/>
              <a:t>училищата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се </a:t>
            </a:r>
            <a:r>
              <a:rPr lang="ru-RU" dirty="0" err="1"/>
              <a:t>обучавали</a:t>
            </a:r>
            <a:r>
              <a:rPr lang="ru-RU" dirty="0"/>
              <a:t> в VІІ </a:t>
            </a:r>
            <a:r>
              <a:rPr lang="ru-RU" dirty="0" err="1"/>
              <a:t>клас</a:t>
            </a:r>
            <a:r>
              <a:rPr lang="ru-RU" dirty="0"/>
              <a:t>.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За </a:t>
            </a:r>
            <a:r>
              <a:rPr lang="ru-RU" dirty="0" err="1"/>
              <a:t>полагане</a:t>
            </a:r>
            <a:r>
              <a:rPr lang="ru-RU" dirty="0"/>
              <a:t> на </a:t>
            </a:r>
            <a:r>
              <a:rPr lang="ru-RU" dirty="0" err="1"/>
              <a:t>изпита</a:t>
            </a:r>
            <a:r>
              <a:rPr lang="ru-RU" dirty="0"/>
              <a:t> за проверка на </a:t>
            </a:r>
            <a:r>
              <a:rPr lang="ru-RU" dirty="0" err="1"/>
              <a:t>способностите</a:t>
            </a:r>
            <a:r>
              <a:rPr lang="ru-RU" dirty="0"/>
              <a:t> по спорт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подават</a:t>
            </a:r>
            <a:r>
              <a:rPr lang="ru-RU" dirty="0"/>
              <a:t> заявление до директора на </a:t>
            </a:r>
            <a:r>
              <a:rPr lang="ru-RU" dirty="0" err="1"/>
              <a:t>училището</a:t>
            </a:r>
            <a:r>
              <a:rPr lang="ru-RU" dirty="0"/>
              <a:t> и </a:t>
            </a:r>
            <a:r>
              <a:rPr lang="ru-RU" dirty="0" err="1"/>
              <a:t>копие</a:t>
            </a:r>
            <a:r>
              <a:rPr lang="ru-RU" dirty="0"/>
              <a:t> на </a:t>
            </a:r>
            <a:r>
              <a:rPr lang="ru-RU" dirty="0" err="1"/>
              <a:t>застрахователна</a:t>
            </a:r>
            <a:r>
              <a:rPr lang="ru-RU" dirty="0"/>
              <a:t> </a:t>
            </a:r>
            <a:r>
              <a:rPr lang="ru-RU" dirty="0" err="1"/>
              <a:t>полица</a:t>
            </a:r>
            <a:r>
              <a:rPr lang="ru-RU" dirty="0"/>
              <a:t> "</a:t>
            </a:r>
            <a:r>
              <a:rPr lang="ru-RU" dirty="0" err="1"/>
              <a:t>Злополука</a:t>
            </a:r>
            <a:r>
              <a:rPr lang="ru-RU" dirty="0"/>
              <a:t>" за </a:t>
            </a:r>
            <a:r>
              <a:rPr lang="ru-RU" dirty="0" err="1"/>
              <a:t>дните</a:t>
            </a:r>
            <a:r>
              <a:rPr lang="ru-RU" dirty="0"/>
              <a:t> на </a:t>
            </a:r>
            <a:r>
              <a:rPr lang="ru-RU" dirty="0" err="1"/>
              <a:t>изпита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94764" y="809819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НАРЕДБА № 11 ОТ 28 МАРТ 2005 Г. ЗА ПРИЕМАНЕ НА УЧЕНИЦИ В ДЪРЖАВНИ И В ОБЩИНСКИ </a:t>
            </a:r>
            <a:r>
              <a:rPr lang="ru-RU" b="1" dirty="0" smtClean="0">
                <a:solidFill>
                  <a:schemeClr val="bg1"/>
                </a:solidFill>
              </a:rPr>
              <a:t>УЧИЛИЩА - </a:t>
            </a:r>
            <a:r>
              <a:rPr lang="ru-RU" b="1" dirty="0" err="1" smtClean="0">
                <a:solidFill>
                  <a:schemeClr val="bg1"/>
                </a:solidFill>
              </a:rPr>
              <a:t>акценти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6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106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1835356"/>
            <a:ext cx="86361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Учениците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кандидатстват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приемане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неограничен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брой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училища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/>
              <a:t>всяка </a:t>
            </a:r>
            <a:r>
              <a:rPr lang="ru-RU" dirty="0" err="1"/>
              <a:t>паралелка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приемат</a:t>
            </a:r>
            <a:r>
              <a:rPr lang="ru-RU" dirty="0"/>
              <a:t> до </a:t>
            </a:r>
            <a:r>
              <a:rPr lang="ru-RU" dirty="0" err="1"/>
              <a:t>петима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с </a:t>
            </a:r>
            <a:r>
              <a:rPr lang="ru-RU" dirty="0" err="1"/>
              <a:t>хронични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с физически и </a:t>
            </a:r>
            <a:r>
              <a:rPr lang="ru-RU" dirty="0" err="1"/>
              <a:t>сензорни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, а в </a:t>
            </a:r>
            <a:r>
              <a:rPr lang="ru-RU" dirty="0" err="1"/>
              <a:t>професионалните</a:t>
            </a:r>
            <a:r>
              <a:rPr lang="ru-RU" dirty="0"/>
              <a:t> училища и в </a:t>
            </a:r>
            <a:r>
              <a:rPr lang="ru-RU" dirty="0" err="1"/>
              <a:t>професионалните</a:t>
            </a:r>
            <a:r>
              <a:rPr lang="ru-RU" dirty="0"/>
              <a:t> гимназии - и от </a:t>
            </a:r>
            <a:r>
              <a:rPr lang="ru-RU" dirty="0" err="1"/>
              <a:t>домове</a:t>
            </a:r>
            <a:r>
              <a:rPr lang="ru-RU" dirty="0"/>
              <a:t> за </a:t>
            </a:r>
            <a:r>
              <a:rPr lang="ru-RU" dirty="0" err="1"/>
              <a:t>отглеждане</a:t>
            </a:r>
            <a:r>
              <a:rPr lang="ru-RU" dirty="0"/>
              <a:t> и </a:t>
            </a:r>
            <a:r>
              <a:rPr lang="ru-RU" dirty="0" err="1"/>
              <a:t>възпитание</a:t>
            </a:r>
            <a:r>
              <a:rPr lang="ru-RU" dirty="0"/>
              <a:t> на </a:t>
            </a:r>
            <a:r>
              <a:rPr lang="ru-RU" dirty="0" err="1"/>
              <a:t>деца</a:t>
            </a:r>
            <a:r>
              <a:rPr lang="ru-RU" dirty="0"/>
              <a:t>, </a:t>
            </a:r>
            <a:r>
              <a:rPr lang="ru-RU" dirty="0" err="1"/>
              <a:t>лишени</a:t>
            </a:r>
            <a:r>
              <a:rPr lang="ru-RU" dirty="0"/>
              <a:t> от </a:t>
            </a:r>
            <a:r>
              <a:rPr lang="ru-RU" dirty="0" err="1"/>
              <a:t>родителска</a:t>
            </a:r>
            <a:r>
              <a:rPr lang="ru-RU" dirty="0"/>
              <a:t> </a:t>
            </a:r>
            <a:r>
              <a:rPr lang="ru-RU" dirty="0" err="1"/>
              <a:t>грижа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Броят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местата</a:t>
            </a:r>
            <a:r>
              <a:rPr lang="ru-RU" dirty="0"/>
              <a:t> за </a:t>
            </a:r>
            <a:r>
              <a:rPr lang="ru-RU" dirty="0" err="1"/>
              <a:t>приемане</a:t>
            </a:r>
            <a:r>
              <a:rPr lang="ru-RU" dirty="0"/>
              <a:t> за всяка </a:t>
            </a:r>
            <a:r>
              <a:rPr lang="ru-RU" dirty="0" err="1"/>
              <a:t>паралелка</a:t>
            </a:r>
            <a:r>
              <a:rPr lang="ru-RU" dirty="0"/>
              <a:t> се </a:t>
            </a:r>
            <a:r>
              <a:rPr lang="ru-RU" dirty="0" err="1"/>
              <a:t>утвърждава</a:t>
            </a:r>
            <a:r>
              <a:rPr lang="ru-RU" dirty="0"/>
              <a:t> от </a:t>
            </a:r>
            <a:r>
              <a:rPr lang="ru-RU" dirty="0" err="1"/>
              <a:t>началника</a:t>
            </a:r>
            <a:r>
              <a:rPr lang="ru-RU" dirty="0"/>
              <a:t> на </a:t>
            </a:r>
            <a:r>
              <a:rPr lang="ru-RU" dirty="0" smtClean="0"/>
              <a:t>РУО </a:t>
            </a:r>
            <a:r>
              <a:rPr lang="ru-RU" dirty="0"/>
              <a:t>след </a:t>
            </a:r>
            <a:r>
              <a:rPr lang="ru-RU" dirty="0" err="1"/>
              <a:t>записване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по ал. 2 и се </a:t>
            </a:r>
            <a:r>
              <a:rPr lang="ru-RU" dirty="0" err="1"/>
              <a:t>обявява</a:t>
            </a:r>
            <a:r>
              <a:rPr lang="ru-RU" dirty="0"/>
              <a:t> в </a:t>
            </a:r>
            <a:r>
              <a:rPr lang="ru-RU" dirty="0" smtClean="0"/>
              <a:t>РУО </a:t>
            </a:r>
            <a:r>
              <a:rPr lang="ru-RU" dirty="0"/>
              <a:t>и в </a:t>
            </a:r>
            <a:r>
              <a:rPr lang="ru-RU" dirty="0" err="1"/>
              <a:t>училището</a:t>
            </a:r>
            <a:r>
              <a:rPr lang="ru-RU" dirty="0"/>
              <a:t> до 20 </a:t>
            </a:r>
            <a:r>
              <a:rPr lang="ru-RU" dirty="0" err="1"/>
              <a:t>юни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Над </a:t>
            </a:r>
            <a:r>
              <a:rPr lang="ru-RU" dirty="0" err="1"/>
              <a:t>утвърдения</a:t>
            </a:r>
            <a:r>
              <a:rPr lang="ru-RU" dirty="0"/>
              <a:t> </a:t>
            </a:r>
            <a:r>
              <a:rPr lang="ru-RU" dirty="0" err="1"/>
              <a:t>държавен</a:t>
            </a:r>
            <a:r>
              <a:rPr lang="ru-RU" dirty="0"/>
              <a:t> план-прием </a:t>
            </a:r>
            <a:r>
              <a:rPr lang="ru-RU" dirty="0" err="1"/>
              <a:t>може</a:t>
            </a:r>
            <a:r>
              <a:rPr lang="ru-RU" dirty="0"/>
              <a:t> да се приеме:</a:t>
            </a:r>
          </a:p>
          <a:p>
            <a:pPr lvl="1"/>
            <a:r>
              <a:rPr lang="ru-RU" dirty="0"/>
              <a:t>1. </a:t>
            </a:r>
            <a:r>
              <a:rPr lang="ru-RU" dirty="0" err="1"/>
              <a:t>близнак</a:t>
            </a:r>
            <a:r>
              <a:rPr lang="ru-RU" dirty="0"/>
              <a:t> - в </a:t>
            </a:r>
            <a:r>
              <a:rPr lang="ru-RU" dirty="0" err="1"/>
              <a:t>паралелката</a:t>
            </a:r>
            <a:r>
              <a:rPr lang="ru-RU" dirty="0"/>
              <a:t>, в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другият</a:t>
            </a:r>
            <a:r>
              <a:rPr lang="ru-RU" dirty="0"/>
              <a:t> </a:t>
            </a:r>
            <a:r>
              <a:rPr lang="ru-RU" dirty="0" err="1"/>
              <a:t>близнак</a:t>
            </a:r>
            <a:r>
              <a:rPr lang="ru-RU" dirty="0"/>
              <a:t> е записан; </a:t>
            </a:r>
            <a:r>
              <a:rPr lang="ru-RU" dirty="0" err="1"/>
              <a:t>близнаците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положили </a:t>
            </a:r>
            <a:r>
              <a:rPr lang="ru-RU" dirty="0" err="1"/>
              <a:t>приемните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предвидени</a:t>
            </a:r>
            <a:r>
              <a:rPr lang="ru-RU" dirty="0"/>
              <a:t>;</a:t>
            </a:r>
          </a:p>
          <a:p>
            <a:pPr lvl="1"/>
            <a:r>
              <a:rPr lang="ru-RU" dirty="0" smtClean="0"/>
              <a:t>2. </a:t>
            </a:r>
            <a:r>
              <a:rPr lang="ru-RU" dirty="0" err="1" smtClean="0"/>
              <a:t>дете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двама</a:t>
            </a:r>
            <a:r>
              <a:rPr lang="ru-RU" dirty="0"/>
              <a:t> починали родители - без да е положил </a:t>
            </a:r>
            <a:r>
              <a:rPr lang="ru-RU" dirty="0" err="1"/>
              <a:t>приемни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предвидени</a:t>
            </a:r>
            <a:r>
              <a:rPr lang="ru-RU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/>
              <a:t>Учениците</a:t>
            </a:r>
            <a:r>
              <a:rPr lang="ru-RU" dirty="0" smtClean="0"/>
              <a:t> </a:t>
            </a:r>
            <a:r>
              <a:rPr lang="ru-RU" dirty="0"/>
              <a:t>по ал. 1, т. 2 се </a:t>
            </a:r>
            <a:r>
              <a:rPr lang="ru-RU" dirty="0" err="1"/>
              <a:t>записват</a:t>
            </a:r>
            <a:r>
              <a:rPr lang="ru-RU" dirty="0"/>
              <a:t> с </a:t>
            </a:r>
            <a:r>
              <a:rPr lang="ru-RU" dirty="0" err="1"/>
              <a:t>насочване</a:t>
            </a:r>
            <a:r>
              <a:rPr lang="ru-RU" dirty="0"/>
              <a:t> от </a:t>
            </a:r>
            <a:r>
              <a:rPr lang="ru-RU" dirty="0" err="1"/>
              <a:t>началника</a:t>
            </a:r>
            <a:r>
              <a:rPr lang="ru-RU" dirty="0"/>
              <a:t> на РИО в </a:t>
            </a:r>
            <a:r>
              <a:rPr lang="ru-RU" dirty="0" err="1"/>
              <a:t>съответствие</a:t>
            </a:r>
            <a:r>
              <a:rPr lang="ru-RU" dirty="0"/>
              <a:t> с </a:t>
            </a:r>
            <a:r>
              <a:rPr lang="ru-RU" dirty="0" err="1"/>
              <a:t>желанието</a:t>
            </a:r>
            <a:r>
              <a:rPr lang="ru-RU" dirty="0"/>
              <a:t> им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377788" y="809819"/>
            <a:ext cx="8748464" cy="7574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Правоъгълник 3"/>
          <p:cNvSpPr/>
          <p:nvPr/>
        </p:nvSpPr>
        <p:spPr>
          <a:xfrm>
            <a:off x="1043608" y="92095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НАРЕДБА № 11 ОТ 28 МАРТ 2005 Г. ЗА ПРИЕМАНЕ НА УЧЕНИЦИ В ДЪРЖАВНИ И В ОБЩИНСКИ УЧИЛИЩА - </a:t>
            </a:r>
            <a:r>
              <a:rPr lang="ru-RU" b="1" dirty="0" err="1">
                <a:solidFill>
                  <a:schemeClr val="bg1"/>
                </a:solidFill>
              </a:rPr>
              <a:t>акценти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6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80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77788" y="809819"/>
            <a:ext cx="874846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Правоъгълник 1"/>
          <p:cNvSpPr/>
          <p:nvPr/>
        </p:nvSpPr>
        <p:spPr>
          <a:xfrm>
            <a:off x="611560" y="2090345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Класирането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извършва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низходящ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ред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зависимост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от бала 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реда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посочените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желания.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едно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желание се смята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кандидатстването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един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профил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една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специалност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професия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или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една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непрофилирана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паралелка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всяко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заявено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училище.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Класирането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се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извършва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три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етапа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Всеки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ученик се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класира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само по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едно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желание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всеки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класиране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всеки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етап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класиране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ученикът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който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се е записал и след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това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изтеглил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документите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си, не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запазва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мястото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си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За </a:t>
            </a:r>
            <a:r>
              <a:rPr lang="ru-RU" dirty="0" err="1"/>
              <a:t>незаети</a:t>
            </a:r>
            <a:r>
              <a:rPr lang="ru-RU" dirty="0"/>
              <a:t> се </a:t>
            </a:r>
            <a:r>
              <a:rPr lang="ru-RU" dirty="0" err="1"/>
              <a:t>смятат</a:t>
            </a:r>
            <a:r>
              <a:rPr lang="ru-RU" dirty="0"/>
              <a:t> </a:t>
            </a:r>
            <a:r>
              <a:rPr lang="ru-RU" dirty="0" err="1"/>
              <a:t>местата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1. за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приети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2. на </a:t>
            </a:r>
            <a:r>
              <a:rPr lang="ru-RU" dirty="0" err="1"/>
              <a:t>приети</a:t>
            </a:r>
            <a:r>
              <a:rPr lang="ru-RU" dirty="0"/>
              <a:t>, но </a:t>
            </a:r>
            <a:r>
              <a:rPr lang="ru-RU" dirty="0" err="1"/>
              <a:t>незаписали</a:t>
            </a:r>
            <a:r>
              <a:rPr lang="ru-RU" dirty="0"/>
              <a:t> се в срок </a:t>
            </a:r>
            <a:r>
              <a:rPr lang="ru-RU" dirty="0" err="1"/>
              <a:t>ученици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3. на записали се и след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изтеглили</a:t>
            </a:r>
            <a:r>
              <a:rPr lang="ru-RU" dirty="0"/>
              <a:t> </a:t>
            </a:r>
            <a:r>
              <a:rPr lang="ru-RU" dirty="0" err="1"/>
              <a:t>документите</a:t>
            </a:r>
            <a:r>
              <a:rPr lang="ru-RU" dirty="0"/>
              <a:t> си </a:t>
            </a:r>
            <a:r>
              <a:rPr lang="ru-RU" dirty="0" err="1"/>
              <a:t>ученици</a:t>
            </a:r>
            <a:r>
              <a:rPr lang="ru-RU" dirty="0" smtClean="0"/>
              <a:t>.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887033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НАРЕДБА № 11 ОТ 28 МАРТ 2005 Г. ЗА ПРИЕМАНЕ НА УЧЕНИЦИ В ДЪРЖАВНИ И В ОБЩИНСКИ </a:t>
            </a:r>
            <a:r>
              <a:rPr lang="ru-RU" b="1" dirty="0" smtClean="0">
                <a:solidFill>
                  <a:schemeClr val="bg1"/>
                </a:solidFill>
              </a:rPr>
              <a:t>УЧИЛИЩА - </a:t>
            </a:r>
            <a:r>
              <a:rPr lang="ru-RU" b="1" dirty="0" err="1" smtClean="0">
                <a:solidFill>
                  <a:schemeClr val="bg1"/>
                </a:solidFill>
              </a:rPr>
              <a:t>акценти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6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184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83568" y="2132856"/>
            <a:ext cx="79928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ru-RU" dirty="0" err="1"/>
              <a:t>Когато</a:t>
            </a:r>
            <a:r>
              <a:rPr lang="ru-RU" dirty="0"/>
              <a:t> в </a:t>
            </a:r>
            <a:r>
              <a:rPr lang="ru-RU" dirty="0" err="1"/>
              <a:t>класирането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с равен бал и с </a:t>
            </a:r>
            <a:r>
              <a:rPr lang="ru-RU" dirty="0" err="1"/>
              <a:t>броя</a:t>
            </a:r>
            <a:r>
              <a:rPr lang="ru-RU" dirty="0"/>
              <a:t> им се </a:t>
            </a:r>
            <a:r>
              <a:rPr lang="ru-RU" dirty="0" err="1"/>
              <a:t>надхвърля</a:t>
            </a:r>
            <a:r>
              <a:rPr lang="ru-RU" dirty="0"/>
              <a:t>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местата</a:t>
            </a:r>
            <a:r>
              <a:rPr lang="ru-RU" dirty="0"/>
              <a:t> по чл. 3, ал. 3, те се </a:t>
            </a:r>
            <a:r>
              <a:rPr lang="ru-RU" dirty="0" err="1"/>
              <a:t>подреждат</a:t>
            </a:r>
            <a:r>
              <a:rPr lang="ru-RU" dirty="0"/>
              <a:t> в </a:t>
            </a:r>
            <a:r>
              <a:rPr lang="ru-RU" dirty="0" err="1"/>
              <a:t>низходящ</a:t>
            </a:r>
            <a:r>
              <a:rPr lang="ru-RU" dirty="0"/>
              <a:t> </a:t>
            </a:r>
            <a:r>
              <a:rPr lang="ru-RU" dirty="0" err="1"/>
              <a:t>ред</a:t>
            </a:r>
            <a:r>
              <a:rPr lang="ru-RU" dirty="0"/>
              <a:t> по сбора от </a:t>
            </a:r>
            <a:r>
              <a:rPr lang="ru-RU" dirty="0" err="1"/>
              <a:t>оценките</a:t>
            </a:r>
            <a:r>
              <a:rPr lang="ru-RU" dirty="0"/>
              <a:t> от </a:t>
            </a:r>
            <a:r>
              <a:rPr lang="ru-RU" dirty="0" err="1"/>
              <a:t>приемните</a:t>
            </a:r>
            <a:r>
              <a:rPr lang="ru-RU" dirty="0"/>
              <a:t> </a:t>
            </a:r>
            <a:r>
              <a:rPr lang="ru-RU" dirty="0" err="1"/>
              <a:t>изпити</a:t>
            </a:r>
            <a:r>
              <a:rPr lang="ru-RU" dirty="0"/>
              <a:t>, а в случай, че </a:t>
            </a:r>
            <a:r>
              <a:rPr lang="ru-RU" dirty="0" err="1"/>
              <a:t>приемният</a:t>
            </a:r>
            <a:r>
              <a:rPr lang="ru-RU" dirty="0"/>
              <a:t> </a:t>
            </a:r>
            <a:r>
              <a:rPr lang="ru-RU" dirty="0" err="1"/>
              <a:t>изпит</a:t>
            </a:r>
            <a:r>
              <a:rPr lang="ru-RU" dirty="0"/>
              <a:t> е един - по </a:t>
            </a:r>
            <a:r>
              <a:rPr lang="ru-RU" dirty="0" err="1"/>
              <a:t>оценката</a:t>
            </a:r>
            <a:r>
              <a:rPr lang="ru-RU" dirty="0"/>
              <a:t> от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изпит</a:t>
            </a:r>
            <a:r>
              <a:rPr lang="ru-RU" dirty="0" smtClean="0"/>
              <a:t>.</a:t>
            </a:r>
          </a:p>
          <a:p>
            <a:endParaRPr lang="ru-RU" sz="2000" dirty="0"/>
          </a:p>
          <a:p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Учениците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се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записват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VIII или в IX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училището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в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което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приети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подават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следните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документи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:</a:t>
            </a: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1. заявление до директора;</a:t>
            </a: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2. оригинал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удостоверението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завършен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VII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клас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или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свидетелството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завършено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основно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образование;</a:t>
            </a: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3. оригинал на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медицинско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свидетелство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издадено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лекуващия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лекар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на ученика при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кандидатстване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за профили "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Изкуства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" и "Спорт" и за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специалностите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Verdana" panose="020B0604030504040204" pitchFamily="34" charset="0"/>
              </a:rPr>
              <a:t>професии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395536" y="928889"/>
            <a:ext cx="874846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92097" y="1062923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НАРЕДБА № 11 ОТ 28 МАРТ 2005 Г. ЗА ПРИЕМАНЕ НА УЧЕНИЦИ В ДЪРЖАВНИ И В ОБЩИНСКИ </a:t>
            </a:r>
            <a:r>
              <a:rPr lang="ru-RU" b="1" dirty="0" smtClean="0">
                <a:solidFill>
                  <a:schemeClr val="bg1"/>
                </a:solidFill>
              </a:rPr>
              <a:t>УЧИЛИЩА - </a:t>
            </a:r>
            <a:r>
              <a:rPr lang="ru-RU" b="1" dirty="0" err="1" smtClean="0">
                <a:solidFill>
                  <a:schemeClr val="bg1"/>
                </a:solidFill>
              </a:rPr>
              <a:t>акценти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6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767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ПОЛЕЗНО</a:t>
            </a:r>
            <a:endParaRPr lang="bg-BG" dirty="0"/>
          </a:p>
        </p:txBody>
      </p:sp>
      <p:pic>
        <p:nvPicPr>
          <p:cNvPr id="5136" name="Picture 16" descr="http://bukvara.com/upload/cache/a503333caf2469da77f70ffa84d5cb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9" y="1404609"/>
            <a:ext cx="2117205" cy="293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bukvara.com/upload/cache/a886a67501f7e0b0528cc72e75a04a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69" y="1448556"/>
            <a:ext cx="1951540" cy="258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https://www.book.store.bg/prdimg/96967/tekushta-podgotovka-po-matematika-za-vynshno-oceniavane-i-priemen-izpit-sled-7-kl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269" y="1599383"/>
            <a:ext cx="1702666" cy="228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http://bukvara.com/upload/cache/0d0783eca49c8f3a6216ef2859d3a3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770" y="1456228"/>
            <a:ext cx="1697056" cy="24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https://www.book.store.bg/prdimg/43156/trenirovychni-testove-za-vynshno-oceniavane-i-kandidatstvane-sled-7-klas-br-bylgarski-ezik-i-literatura-matematik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10" y="4088502"/>
            <a:ext cx="1944216" cy="259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 descr="http://bukvara.com/upload/cache/5166e2fb1c2cf86e9202293369f177b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45" y="4440486"/>
            <a:ext cx="1638990" cy="215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 descr="http://www.koalapress.com/kpw/assets/uploads/tests-bulgarian-7-damianov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13600"/>
            <a:ext cx="1877583" cy="24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" name="Picture 30" descr="http://bukvara.com/upload/cache/d5f0974b016cdb5bdb48ddb64d24cac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06539"/>
            <a:ext cx="1715937" cy="239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32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ПОЛЕЗНО</a:t>
            </a:r>
          </a:p>
        </p:txBody>
      </p:sp>
      <p:pic>
        <p:nvPicPr>
          <p:cNvPr id="7170" name="Picture 2" descr="http://anubis.bg/files/pic_prod_1/thumbs/x450/2/1_2a20208f988eb79957b50c13decfd2d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73" y="1375343"/>
            <a:ext cx="1740875" cy="25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ciela.com/media/catalog/product/cache/3/image/9df78eab33525d08d6e5fb8d27136e95/1/1/11263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2583"/>
            <a:ext cx="1808429" cy="25498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ttp://i5.books.bg/products/0484/15/150484/150484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181" y="1621709"/>
            <a:ext cx="1647825" cy="23812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galaxy.bg/media/catalog/product/cache/1/small_image/144x214/17f82f742ffe127f42dca9de82fb58b1/n/o/novi-test-geo7_prosvet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045" y="1578448"/>
            <a:ext cx="1656184" cy="234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anubis.bg/files/pic_prod_1/thumbs/x450/2/1_20ecd55edfba2cfed920be0f7d8e88a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692" y="1445271"/>
            <a:ext cx="1821366" cy="261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www.book.store.bg/prdimg/26221/testove-po-geografia-i-ikonomika-7-klas-br-vynshno-oceniavan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58" y="4110158"/>
            <a:ext cx="16192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s2emagst.akamaized.net/products/514/513233/images/res_baa3b6753e3be57c93d0b7f69cda6bf9_full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1" r="13793"/>
          <a:stretch/>
        </p:blipFill>
        <p:spPr bwMode="auto">
          <a:xfrm>
            <a:off x="7217659" y="4253794"/>
            <a:ext cx="1639018" cy="23274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://bukvara.com/upload/cache/6cfd14def1ebc3f5b2f0dfd4d0d2820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65" y="4269967"/>
            <a:ext cx="1645599" cy="224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owchart: Process 2"/>
          <p:cNvSpPr/>
          <p:nvPr/>
        </p:nvSpPr>
        <p:spPr>
          <a:xfrm>
            <a:off x="0" y="5373216"/>
            <a:ext cx="381744" cy="1441180"/>
          </a:xfrm>
          <a:prstGeom prst="flowChartProcess">
            <a:avLst/>
          </a:prstGeom>
          <a:solidFill>
            <a:srgbClr val="3B8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44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Правоъгъл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2843808" y="228511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bg-BG" altLang="bg-BG" sz="7200" b="1" dirty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ЗАЛА 1</a:t>
            </a:r>
          </a:p>
        </p:txBody>
      </p:sp>
      <p:pic>
        <p:nvPicPr>
          <p:cNvPr id="8" name="Picture 15" descr="http://vaccineliberationarmy.com/wp-content/uploads/2015/02/student-inter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112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Rosica\Desktop\2012НВО\logo.B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22238"/>
            <a:ext cx="25590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avo-bell.com/source/%D0%BA%D1%83%D1%80%D1%81%D0%BE%D0%B2%D0%B5%20%D0%BF%D0%BE%20%D0%B0%D0%BD%D0%B3%D0%BB%D0%B8%D0%B9%D1%81%D0%BA%D0%B8%20%D0%B2%D1%8A%D0%B2%20%D0%B2%D0%B0%D1%88%D0%B5%D1%82%D0%BE%20%D1%83%D1%87%D0%B8%D0%BB%D0%B8%D1%89%D0%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57" y="228511"/>
            <a:ext cx="1889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29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Правоъгъл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  <p:pic>
        <p:nvPicPr>
          <p:cNvPr id="5" name="Picture 15" descr="http://vaccineliberationarmy.com/wp-content/uploads/2015/02/student-inter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Rosica\Desktop\2012НВО\logo.B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22238"/>
            <a:ext cx="25590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avo-bell.com/source/%D0%BA%D1%83%D1%80%D1%81%D0%BE%D0%B2%D0%B5%20%D0%BF%D0%BE%20%D0%B0%D0%BD%D0%B3%D0%BB%D0%B8%D0%B9%D1%81%D0%BA%D0%B8%20%D0%B2%D1%8A%D0%B2%20%D0%B2%D0%B0%D1%88%D0%B5%D1%82%D0%BE%20%D1%83%D1%87%D0%B8%D0%BB%D0%B8%D1%89%D0%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57" y="228511"/>
            <a:ext cx="1889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2843808" y="228511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bg-BG" altLang="bg-BG" sz="7200" b="1" dirty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ЗАЛА </a:t>
            </a:r>
            <a:r>
              <a:rPr lang="en-US" altLang="bg-BG" sz="7200" b="1" dirty="0" smtClean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2</a:t>
            </a: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080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Правоъгъл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  <p:pic>
        <p:nvPicPr>
          <p:cNvPr id="5" name="Picture 15" descr="http://vaccineliberationarmy.com/wp-content/uploads/2015/02/student-inter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Rosica\Desktop\2012НВО\logo.B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22238"/>
            <a:ext cx="25590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avo-bell.com/source/%D0%BA%D1%83%D1%80%D1%81%D0%BE%D0%B2%D0%B5%20%D0%BF%D0%BE%20%D0%B0%D0%BD%D0%B3%D0%BB%D0%B8%D0%B9%D1%81%D0%BA%D0%B8%20%D0%B2%D1%8A%D0%B2%20%D0%B2%D0%B0%D1%88%D0%B5%D1%82%D0%BE%20%D1%83%D1%87%D0%B8%D0%BB%D0%B8%D1%89%D0%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57" y="228511"/>
            <a:ext cx="1889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2843808" y="228511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bg-BG" altLang="bg-BG" sz="7200" b="1" dirty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ЗАЛА </a:t>
            </a:r>
            <a:r>
              <a:rPr lang="en-US" altLang="bg-BG" sz="7200" b="1" dirty="0" smtClean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3</a:t>
            </a: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6627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Правоъгъл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  <p:pic>
        <p:nvPicPr>
          <p:cNvPr id="5" name="Picture 15" descr="http://vaccineliberationarmy.com/wp-content/uploads/2015/02/student-inter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Rosica\Desktop\2012НВО\logo.B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22238"/>
            <a:ext cx="25590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avo-bell.com/source/%D0%BA%D1%83%D1%80%D1%81%D0%BE%D0%B2%D0%B5%20%D0%BF%D0%BE%20%D0%B0%D0%BD%D0%B3%D0%BB%D0%B8%D0%B9%D1%81%D0%BA%D0%B8%20%D0%B2%D1%8A%D0%B2%20%D0%B2%D0%B0%D1%88%D0%B5%D1%82%D0%BE%20%D1%83%D1%87%D0%B8%D0%BB%D0%B8%D1%89%D0%B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57" y="228511"/>
            <a:ext cx="1889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2843808" y="228511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1" hangingPunct="1">
              <a:defRPr/>
            </a:pPr>
            <a:r>
              <a:rPr lang="bg-BG" altLang="bg-BG" sz="7200" b="1" dirty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ЗАЛА </a:t>
            </a:r>
            <a:r>
              <a:rPr lang="en-US" altLang="bg-BG" sz="7200" b="1" dirty="0" smtClean="0">
                <a:solidFill>
                  <a:srgbClr val="0070C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4</a:t>
            </a:r>
            <a:endParaRPr lang="bg-BG" altLang="bg-BG" sz="7200" b="1" dirty="0">
              <a:solidFill>
                <a:srgbClr val="0070C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579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Правоъгълник 4"/>
          <p:cNvSpPr/>
          <p:nvPr/>
        </p:nvSpPr>
        <p:spPr>
          <a:xfrm>
            <a:off x="0" y="7438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2438400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bg-BG" altLang="bg-BG" dirty="0"/>
              <a:t>СПИСЪК</a:t>
            </a:r>
          </a:p>
          <a:p>
            <a:pPr algn="ctr" eaLnBrk="1" hangingPunct="1"/>
            <a:r>
              <a:rPr lang="bg-BG" altLang="bg-BG" dirty="0"/>
              <a:t>НА УЧЕНИЦИТЕ ОТ VІІ КЛАС</a:t>
            </a:r>
          </a:p>
          <a:p>
            <a:pPr algn="ctr" eaLnBrk="1" hangingPunct="1"/>
            <a:r>
              <a:rPr lang="bg-BG" altLang="bg-BG" b="1" dirty="0"/>
              <a:t>ЗАЛА </a:t>
            </a:r>
            <a:r>
              <a:rPr lang="bg-BG" altLang="bg-BG" b="1" dirty="0" smtClean="0"/>
              <a:t>1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78450"/>
              </p:ext>
            </p:extLst>
          </p:nvPr>
        </p:nvGraphicFramePr>
        <p:xfrm>
          <a:off x="539552" y="1484783"/>
          <a:ext cx="7992887" cy="4968554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670381"/>
                <a:gridCol w="1279224"/>
                <a:gridCol w="3838489"/>
                <a:gridCol w="1390817"/>
                <a:gridCol w="813976"/>
              </a:tblGrid>
              <a:tr h="7441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№ по ред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Входящ номер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Име, презиме, фамилия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Изучаван език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ЕП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1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2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3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10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11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7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12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69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Text Box 4"/>
          <p:cNvSpPr txBox="1">
            <a:spLocks noChangeArrowheads="1"/>
          </p:cNvSpPr>
          <p:nvPr/>
        </p:nvSpPr>
        <p:spPr bwMode="white">
          <a:xfrm>
            <a:off x="2195736" y="4077072"/>
            <a:ext cx="4724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bg-BG" altLang="bg-BG" sz="3200" b="1" dirty="0" smtClean="0">
                <a:solidFill>
                  <a:schemeClr val="bg1"/>
                </a:solidFill>
              </a:rPr>
              <a:t>НВО – </a:t>
            </a:r>
            <a:r>
              <a:rPr lang="bg-BG" altLang="bg-BG" sz="3200" b="1" dirty="0" smtClean="0">
                <a:solidFill>
                  <a:schemeClr val="bg1"/>
                </a:solidFill>
              </a:rPr>
              <a:t>2018 </a:t>
            </a:r>
            <a:r>
              <a:rPr lang="bg-BG" altLang="bg-BG" sz="3200" b="1" dirty="0" smtClean="0">
                <a:solidFill>
                  <a:schemeClr val="bg1"/>
                </a:solidFill>
              </a:rPr>
              <a:t>г.</a:t>
            </a:r>
            <a:endParaRPr lang="en-US" altLang="bg-BG" sz="3200" b="1" dirty="0">
              <a:solidFill>
                <a:schemeClr val="bg1"/>
              </a:solidFill>
            </a:endParaRPr>
          </a:p>
        </p:txBody>
      </p:sp>
      <p:sp>
        <p:nvSpPr>
          <p:cNvPr id="88070" name="WordArt 6"/>
          <p:cNvSpPr>
            <a:spLocks noChangeArrowheads="1" noChangeShapeType="1" noTextEdit="1"/>
          </p:cNvSpPr>
          <p:nvPr/>
        </p:nvSpPr>
        <p:spPr bwMode="gray">
          <a:xfrm>
            <a:off x="395536" y="5085184"/>
            <a:ext cx="6047482" cy="12236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bg-BG" sz="1400" b="1" i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cs typeface="Arial" panose="020B0604020202020204" pitchFamily="34" charset="0"/>
              </a:rPr>
              <a:t>УСПЕХ!</a:t>
            </a:r>
            <a:endParaRPr lang="bg-BG" sz="1400" b="1" i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0" grpId="0"/>
    </p:bld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000066"/>
      </a:dk2>
      <a:lt2>
        <a:srgbClr val="B2B2B2"/>
      </a:lt2>
      <a:accent1>
        <a:srgbClr val="3B8DDF"/>
      </a:accent1>
      <a:accent2>
        <a:srgbClr val="0099CC"/>
      </a:accent2>
      <a:accent3>
        <a:srgbClr val="FFFFFF"/>
      </a:accent3>
      <a:accent4>
        <a:srgbClr val="000000"/>
      </a:accent4>
      <a:accent5>
        <a:srgbClr val="AFC5EC"/>
      </a:accent5>
      <a:accent6>
        <a:srgbClr val="008AB9"/>
      </a:accent6>
      <a:hlink>
        <a:srgbClr val="5A94A8"/>
      </a:hlink>
      <a:folHlink>
        <a:srgbClr val="6666FF"/>
      </a:folHlink>
    </a:clrScheme>
    <a:fontScheme name="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000066"/>
        </a:dk2>
        <a:lt2>
          <a:srgbClr val="B2B2B2"/>
        </a:lt2>
        <a:accent1>
          <a:srgbClr val="6AB897"/>
        </a:accent1>
        <a:accent2>
          <a:srgbClr val="FF7C80"/>
        </a:accent2>
        <a:accent3>
          <a:srgbClr val="FFFFFF"/>
        </a:accent3>
        <a:accent4>
          <a:srgbClr val="000000"/>
        </a:accent4>
        <a:accent5>
          <a:srgbClr val="B9D8C9"/>
        </a:accent5>
        <a:accent6>
          <a:srgbClr val="E77073"/>
        </a:accent6>
        <a:hlink>
          <a:srgbClr val="5A94A8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4069EC"/>
        </a:dk2>
        <a:lt2>
          <a:srgbClr val="B2B2B2"/>
        </a:lt2>
        <a:accent1>
          <a:srgbClr val="8DA75F"/>
        </a:accent1>
        <a:accent2>
          <a:srgbClr val="CCCC00"/>
        </a:accent2>
        <a:accent3>
          <a:srgbClr val="FFFFFF"/>
        </a:accent3>
        <a:accent4>
          <a:srgbClr val="000056"/>
        </a:accent4>
        <a:accent5>
          <a:srgbClr val="C5D0B6"/>
        </a:accent5>
        <a:accent6>
          <a:srgbClr val="B9B900"/>
        </a:accent6>
        <a:hlink>
          <a:srgbClr val="3B5AB1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000066"/>
        </a:dk2>
        <a:lt2>
          <a:srgbClr val="B2B2B2"/>
        </a:lt2>
        <a:accent1>
          <a:srgbClr val="3B8DDF"/>
        </a:accent1>
        <a:accent2>
          <a:srgbClr val="0099CC"/>
        </a:accent2>
        <a:accent3>
          <a:srgbClr val="FFFFFF"/>
        </a:accent3>
        <a:accent4>
          <a:srgbClr val="000000"/>
        </a:accent4>
        <a:accent5>
          <a:srgbClr val="AFC5EC"/>
        </a:accent5>
        <a:accent6>
          <a:srgbClr val="008AB9"/>
        </a:accent6>
        <a:hlink>
          <a:srgbClr val="5A94A8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cdb2004c004l</Template>
  <TotalTime>462</TotalTime>
  <Words>1124</Words>
  <Application>Microsoft Office PowerPoint</Application>
  <PresentationFormat>On-screen Show (4:3)</PresentationFormat>
  <Paragraphs>203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sample</vt:lpstr>
      <vt:lpstr>НАЦИОНАЛНО  ВЪНШНО  ОЦЕНЯВАНЕ  2018 г. </vt:lpstr>
      <vt:lpstr> Цел на външното оценяване в 7 клас </vt:lpstr>
      <vt:lpstr>НВО – 2018 г.</vt:lpstr>
      <vt:lpstr>ВРЕМЕТРАЕНЕ НА ИЗПИТИТЕ</vt:lpstr>
      <vt:lpstr>БЪЛГАРСКИ ЕЗИК И ЛИТЕРАТУРА</vt:lpstr>
      <vt:lpstr>МАТЕМАТИКА</vt:lpstr>
      <vt:lpstr>ПРЕДИ ЗАПОЧВАНЕ НА ИЗПИТА</vt:lpstr>
      <vt:lpstr>ПРЕДИ ЗАПОЧВАНЕ НА ИЗПИТА</vt:lpstr>
      <vt:lpstr>ПО ВРЕМЕ НА ИЗПИТА</vt:lpstr>
      <vt:lpstr>ПО ВРЕМЕ НА ИЗПИТА</vt:lpstr>
      <vt:lpstr>НВО – 2018 г.</vt:lpstr>
      <vt:lpstr>НВО – 2018 г. </vt:lpstr>
      <vt:lpstr>НВО – 2018 г.</vt:lpstr>
      <vt:lpstr>НВО – 2018 г.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ПОЛЕЗНО</vt:lpstr>
      <vt:lpstr>ПОЛЕЗНО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НАЦИОНАЛНО  ВЪНШНО ОЦЕНЯВАНЕ  2016 г.</dc:title>
  <dc:creator>Елена Кирилова</dc:creator>
  <cp:lastModifiedBy>Jana</cp:lastModifiedBy>
  <cp:revision>104</cp:revision>
  <cp:lastPrinted>2016-04-15T12:37:22Z</cp:lastPrinted>
  <dcterms:created xsi:type="dcterms:W3CDTF">2016-04-07T13:41:33Z</dcterms:created>
  <dcterms:modified xsi:type="dcterms:W3CDTF">2018-05-09T08:47:22Z</dcterms:modified>
</cp:coreProperties>
</file>